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theme/themeOverride1.xml" ContentType="application/vnd.openxmlformats-officedocument.themeOverride+xml"/>
  <Override PartName="/ppt/charts/chart6.xml" ContentType="application/vnd.openxmlformats-officedocument.drawingml.chart+xml"/>
  <Override PartName="/ppt/theme/themeOverride2.xml" ContentType="application/vnd.openxmlformats-officedocument.themeOverride+xml"/>
  <Override PartName="/ppt/charts/chart7.xml" ContentType="application/vnd.openxmlformats-officedocument.drawingml.chart+xml"/>
  <Override PartName="/ppt/theme/themeOverride3.xml" ContentType="application/vnd.openxmlformats-officedocument.themeOverride+xml"/>
  <Override PartName="/ppt/charts/chart8.xml" ContentType="application/vnd.openxmlformats-officedocument.drawingml.chart+xml"/>
  <Override PartName="/ppt/theme/themeOverride4.xml" ContentType="application/vnd.openxmlformats-officedocument.themeOverride+xml"/>
  <Override PartName="/ppt/charts/chart9.xml" ContentType="application/vnd.openxmlformats-officedocument.drawingml.chart+xml"/>
  <Override PartName="/ppt/theme/themeOverride5.xml" ContentType="application/vnd.openxmlformats-officedocument.themeOverride+xml"/>
  <Override PartName="/ppt/charts/chart10.xml" ContentType="application/vnd.openxmlformats-officedocument.drawingml.chart+xml"/>
  <Override PartName="/ppt/theme/themeOverride6.xml" ContentType="application/vnd.openxmlformats-officedocument.themeOverride+xml"/>
  <Override PartName="/ppt/charts/chart11.xml" ContentType="application/vnd.openxmlformats-officedocument.drawingml.chart+xml"/>
  <Override PartName="/ppt/theme/themeOverride7.xml" ContentType="application/vnd.openxmlformats-officedocument.themeOverride+xml"/>
  <Override PartName="/ppt/drawings/drawing1.xml" ContentType="application/vnd.openxmlformats-officedocument.drawingml.chartshapes+xml"/>
  <Override PartName="/ppt/charts/chart12.xml" ContentType="application/vnd.openxmlformats-officedocument.drawingml.chart+xml"/>
  <Override PartName="/ppt/charts/chart13.xml" ContentType="application/vnd.openxmlformats-officedocument.drawingml.chart+xml"/>
  <Override PartName="/ppt/theme/themeOverride8.xml" ContentType="application/vnd.openxmlformats-officedocument.themeOverride+xml"/>
  <Override PartName="/ppt/charts/chart14.xml" ContentType="application/vnd.openxmlformats-officedocument.drawingml.chart+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9" r:id="rId1"/>
    <p:sldMasterId id="2147483718" r:id="rId2"/>
  </p:sldMasterIdLst>
  <p:notesMasterIdLst>
    <p:notesMasterId r:id="rId26"/>
  </p:notesMasterIdLst>
  <p:handoutMasterIdLst>
    <p:handoutMasterId r:id="rId27"/>
  </p:handoutMasterIdLst>
  <p:sldIdLst>
    <p:sldId id="256" r:id="rId3"/>
    <p:sldId id="442" r:id="rId4"/>
    <p:sldId id="460" r:id="rId5"/>
    <p:sldId id="261" r:id="rId6"/>
    <p:sldId id="462" r:id="rId7"/>
    <p:sldId id="463" r:id="rId8"/>
    <p:sldId id="471" r:id="rId9"/>
    <p:sldId id="470" r:id="rId10"/>
    <p:sldId id="428" r:id="rId11"/>
    <p:sldId id="475" r:id="rId12"/>
    <p:sldId id="474" r:id="rId13"/>
    <p:sldId id="477" r:id="rId14"/>
    <p:sldId id="478" r:id="rId15"/>
    <p:sldId id="479" r:id="rId16"/>
    <p:sldId id="480" r:id="rId17"/>
    <p:sldId id="481" r:id="rId18"/>
    <p:sldId id="482" r:id="rId19"/>
    <p:sldId id="483" r:id="rId20"/>
    <p:sldId id="464" r:id="rId21"/>
    <p:sldId id="473" r:id="rId22"/>
    <p:sldId id="484" r:id="rId23"/>
    <p:sldId id="485" r:id="rId24"/>
    <p:sldId id="458" r:id="rId25"/>
  </p:sldIdLst>
  <p:sldSz cx="9901238" cy="6840538"/>
  <p:notesSz cx="9866313" cy="6735763"/>
  <p:defaultTextStyle>
    <a:defPPr>
      <a:defRPr lang="fr-FR"/>
    </a:defPPr>
    <a:lvl1pPr algn="l" rtl="0" fontAlgn="base">
      <a:spcBef>
        <a:spcPct val="0"/>
      </a:spcBef>
      <a:spcAft>
        <a:spcPct val="0"/>
      </a:spcAft>
      <a:defRPr sz="1900" kern="1200">
        <a:solidFill>
          <a:schemeClr val="tx1"/>
        </a:solidFill>
        <a:latin typeface="Georgia" pitchFamily="18" charset="0"/>
        <a:ea typeface="+mn-ea"/>
        <a:cs typeface="+mn-cs"/>
      </a:defRPr>
    </a:lvl1pPr>
    <a:lvl2pPr marL="419204" algn="l" rtl="0" fontAlgn="base">
      <a:spcBef>
        <a:spcPct val="0"/>
      </a:spcBef>
      <a:spcAft>
        <a:spcPct val="0"/>
      </a:spcAft>
      <a:defRPr sz="1900" kern="1200">
        <a:solidFill>
          <a:schemeClr val="tx1"/>
        </a:solidFill>
        <a:latin typeface="Georgia" pitchFamily="18" charset="0"/>
        <a:ea typeface="+mn-ea"/>
        <a:cs typeface="+mn-cs"/>
      </a:defRPr>
    </a:lvl2pPr>
    <a:lvl3pPr marL="838407" algn="l" rtl="0" fontAlgn="base">
      <a:spcBef>
        <a:spcPct val="0"/>
      </a:spcBef>
      <a:spcAft>
        <a:spcPct val="0"/>
      </a:spcAft>
      <a:defRPr sz="1900" kern="1200">
        <a:solidFill>
          <a:schemeClr val="tx1"/>
        </a:solidFill>
        <a:latin typeface="Georgia" pitchFamily="18" charset="0"/>
        <a:ea typeface="+mn-ea"/>
        <a:cs typeface="+mn-cs"/>
      </a:defRPr>
    </a:lvl3pPr>
    <a:lvl4pPr marL="1257610" algn="l" rtl="0" fontAlgn="base">
      <a:spcBef>
        <a:spcPct val="0"/>
      </a:spcBef>
      <a:spcAft>
        <a:spcPct val="0"/>
      </a:spcAft>
      <a:defRPr sz="1900" kern="1200">
        <a:solidFill>
          <a:schemeClr val="tx1"/>
        </a:solidFill>
        <a:latin typeface="Georgia" pitchFamily="18" charset="0"/>
        <a:ea typeface="+mn-ea"/>
        <a:cs typeface="+mn-cs"/>
      </a:defRPr>
    </a:lvl4pPr>
    <a:lvl5pPr marL="1676813" algn="l" rtl="0" fontAlgn="base">
      <a:spcBef>
        <a:spcPct val="0"/>
      </a:spcBef>
      <a:spcAft>
        <a:spcPct val="0"/>
      </a:spcAft>
      <a:defRPr sz="1900" kern="1200">
        <a:solidFill>
          <a:schemeClr val="tx1"/>
        </a:solidFill>
        <a:latin typeface="Georgia" pitchFamily="18" charset="0"/>
        <a:ea typeface="+mn-ea"/>
        <a:cs typeface="+mn-cs"/>
      </a:defRPr>
    </a:lvl5pPr>
    <a:lvl6pPr marL="2096017" algn="l" defTabSz="838407" rtl="0" eaLnBrk="1" latinLnBrk="0" hangingPunct="1">
      <a:defRPr sz="1900" kern="1200">
        <a:solidFill>
          <a:schemeClr val="tx1"/>
        </a:solidFill>
        <a:latin typeface="Georgia" pitchFamily="18" charset="0"/>
        <a:ea typeface="+mn-ea"/>
        <a:cs typeface="+mn-cs"/>
      </a:defRPr>
    </a:lvl6pPr>
    <a:lvl7pPr marL="2515220" algn="l" defTabSz="838407" rtl="0" eaLnBrk="1" latinLnBrk="0" hangingPunct="1">
      <a:defRPr sz="1900" kern="1200">
        <a:solidFill>
          <a:schemeClr val="tx1"/>
        </a:solidFill>
        <a:latin typeface="Georgia" pitchFamily="18" charset="0"/>
        <a:ea typeface="+mn-ea"/>
        <a:cs typeface="+mn-cs"/>
      </a:defRPr>
    </a:lvl7pPr>
    <a:lvl8pPr marL="2934424" algn="l" defTabSz="838407" rtl="0" eaLnBrk="1" latinLnBrk="0" hangingPunct="1">
      <a:defRPr sz="1900" kern="1200">
        <a:solidFill>
          <a:schemeClr val="tx1"/>
        </a:solidFill>
        <a:latin typeface="Georgia" pitchFamily="18" charset="0"/>
        <a:ea typeface="+mn-ea"/>
        <a:cs typeface="+mn-cs"/>
      </a:defRPr>
    </a:lvl8pPr>
    <a:lvl9pPr marL="3353627" algn="l" defTabSz="838407" rtl="0" eaLnBrk="1" latinLnBrk="0" hangingPunct="1">
      <a:defRPr sz="1900" kern="1200">
        <a:solidFill>
          <a:schemeClr val="tx1"/>
        </a:solidFill>
        <a:latin typeface="Georgia"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_tarley"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CC"/>
    <a:srgbClr val="A50021"/>
    <a:srgbClr val="336699"/>
    <a:srgbClr val="0066CC"/>
    <a:srgbClr val="66CCFF"/>
    <a:srgbClr val="FF9966"/>
    <a:srgbClr val="FFCC66"/>
    <a:srgbClr val="FF6600"/>
    <a:srgbClr val="00CC99"/>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27F97BB-C833-4FB7-BDE5-3F7075034690}" styleName="Style à thème 2 - Accentuation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44" autoAdjust="0"/>
    <p:restoredTop sz="94660"/>
  </p:normalViewPr>
  <p:slideViewPr>
    <p:cSldViewPr>
      <p:cViewPr>
        <p:scale>
          <a:sx n="90" d="100"/>
          <a:sy n="90" d="100"/>
        </p:scale>
        <p:origin x="-834" y="-174"/>
      </p:cViewPr>
      <p:guideLst>
        <p:guide orient="horz" pos="2155"/>
        <p:guide pos="3119"/>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1350" y="-78"/>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de_calcul_Microsoft_Excel1.xlsx"/></Relationships>
</file>

<file path=ppt/charts/_rels/chart10.xml.rels><?xml version="1.0" encoding="UTF-8" standalone="yes"?>
<Relationships xmlns="http://schemas.openxmlformats.org/package/2006/relationships"><Relationship Id="rId2" Type="http://schemas.openxmlformats.org/officeDocument/2006/relationships/package" Target="../embeddings/Feuille_de_calcul_Microsoft_Excel10.xlsx"/><Relationship Id="rId1" Type="http://schemas.openxmlformats.org/officeDocument/2006/relationships/themeOverride" Target="../theme/themeOverride6.xml"/></Relationships>
</file>

<file path=ppt/charts/_rels/chart1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Feuille_de_calcul_Microsoft_Excel11.xlsx"/><Relationship Id="rId1" Type="http://schemas.openxmlformats.org/officeDocument/2006/relationships/themeOverride" Target="../theme/themeOverride7.xml"/></Relationships>
</file>

<file path=ppt/charts/_rels/chart12.xml.rels><?xml version="1.0" encoding="UTF-8" standalone="yes"?>
<Relationships xmlns="http://schemas.openxmlformats.org/package/2006/relationships"><Relationship Id="rId1" Type="http://schemas.openxmlformats.org/officeDocument/2006/relationships/package" Target="../embeddings/Feuille_de_calcul_Microsoft_Excel12.xlsx"/></Relationships>
</file>

<file path=ppt/charts/_rels/chart13.xml.rels><?xml version="1.0" encoding="UTF-8" standalone="yes"?>
<Relationships xmlns="http://schemas.openxmlformats.org/package/2006/relationships"><Relationship Id="rId2" Type="http://schemas.openxmlformats.org/officeDocument/2006/relationships/package" Target="../embeddings/Feuille_de_calcul_Microsoft_Excel13.xlsx"/><Relationship Id="rId1" Type="http://schemas.openxmlformats.org/officeDocument/2006/relationships/themeOverride" Target="../theme/themeOverride8.xml"/></Relationships>
</file>

<file path=ppt/charts/_rels/chart14.xml.rels><?xml version="1.0" encoding="UTF-8" standalone="yes"?>
<Relationships xmlns="http://schemas.openxmlformats.org/package/2006/relationships"><Relationship Id="rId2" Type="http://schemas.openxmlformats.org/officeDocument/2006/relationships/package" Target="../embeddings/Feuille_de_calcul_Microsoft_Excel14.xlsx"/><Relationship Id="rId1" Type="http://schemas.openxmlformats.org/officeDocument/2006/relationships/themeOverride" Target="../theme/themeOverride9.xml"/></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de_calcul_Microsoft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Feuille_de_calcul_Microsoft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Feuille_de_calcul_Microsoft_Excel4.xlsx"/></Relationships>
</file>

<file path=ppt/charts/_rels/chart5.xml.rels><?xml version="1.0" encoding="UTF-8" standalone="yes"?>
<Relationships xmlns="http://schemas.openxmlformats.org/package/2006/relationships"><Relationship Id="rId2" Type="http://schemas.openxmlformats.org/officeDocument/2006/relationships/package" Target="../embeddings/Feuille_de_calcul_Microsoft_Excel5.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package" Target="../embeddings/Feuille_de_calcul_Microsoft_Excel6.xlsx"/><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2" Type="http://schemas.openxmlformats.org/officeDocument/2006/relationships/package" Target="../embeddings/Feuille_de_calcul_Microsoft_Excel7.xlsx"/><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2" Type="http://schemas.openxmlformats.org/officeDocument/2006/relationships/package" Target="../embeddings/Feuille_de_calcul_Microsoft_Excel8.xlsx"/><Relationship Id="rId1" Type="http://schemas.openxmlformats.org/officeDocument/2006/relationships/themeOverride" Target="../theme/themeOverride4.xml"/></Relationships>
</file>

<file path=ppt/charts/_rels/chart9.xml.rels><?xml version="1.0" encoding="UTF-8" standalone="yes"?>
<Relationships xmlns="http://schemas.openxmlformats.org/package/2006/relationships"><Relationship Id="rId2" Type="http://schemas.openxmlformats.org/officeDocument/2006/relationships/package" Target="../embeddings/Feuille_de_calcul_Microsoft_Excel9.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141412846147832"/>
          <c:y val="1.8984146803944023E-2"/>
          <c:w val="0.71914136366151482"/>
          <c:h val="0.84534704477280298"/>
        </c:manualLayout>
      </c:layout>
      <c:barChart>
        <c:barDir val="bar"/>
        <c:grouping val="stacked"/>
        <c:varyColors val="0"/>
        <c:ser>
          <c:idx val="0"/>
          <c:order val="0"/>
          <c:tx>
            <c:strRef>
              <c:f>Sheet1!$B$1</c:f>
              <c:strCache>
                <c:ptCount val="1"/>
                <c:pt idx="0">
                  <c:v>Tout à fait certain  </c:v>
                </c:pt>
              </c:strCache>
            </c:strRef>
          </c:tx>
          <c:spPr>
            <a:solidFill>
              <a:srgbClr val="00B050"/>
            </a:solidFill>
            <a:ln w="63500">
              <a:noFill/>
            </a:ln>
          </c:spPr>
          <c:invertIfNegative val="0"/>
          <c:dLbls>
            <c:txPr>
              <a:bodyPr/>
              <a:lstStyle/>
              <a:p>
                <a:pPr algn="ctr">
                  <a:defRPr lang="fr-FR" sz="1800" b="1" i="0" u="none" strike="noStrike" kern="1200" baseline="0">
                    <a:solidFill>
                      <a:srgbClr val="FFFFFF"/>
                    </a:solidFill>
                    <a:latin typeface="+mn-lt"/>
                    <a:ea typeface="Arial"/>
                    <a:cs typeface="Arial"/>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Sheet1!$B$2:$B$7</c:f>
              <c:numCache>
                <c:formatCode>General</c:formatCode>
                <c:ptCount val="6"/>
                <c:pt idx="0">
                  <c:v>78</c:v>
                </c:pt>
                <c:pt idx="1">
                  <c:v>80</c:v>
                </c:pt>
                <c:pt idx="3">
                  <c:v>76</c:v>
                </c:pt>
                <c:pt idx="4">
                  <c:v>80</c:v>
                </c:pt>
                <c:pt idx="5">
                  <c:v>76</c:v>
                </c:pt>
              </c:numCache>
            </c:numRef>
          </c:val>
        </c:ser>
        <c:ser>
          <c:idx val="2"/>
          <c:order val="1"/>
          <c:tx>
            <c:strRef>
              <c:f>Sheet1!$C$1</c:f>
              <c:strCache>
                <c:ptCount val="1"/>
                <c:pt idx="0">
                  <c:v>C’est pratiquement certain  </c:v>
                </c:pt>
              </c:strCache>
            </c:strRef>
          </c:tx>
          <c:spPr>
            <a:solidFill>
              <a:srgbClr val="92D050"/>
            </a:solidFill>
            <a:ln w="63500">
              <a:noFill/>
            </a:ln>
          </c:spPr>
          <c:invertIfNegative val="0"/>
          <c:dLbls>
            <c:txPr>
              <a:bodyPr/>
              <a:lstStyle/>
              <a:p>
                <a:pPr>
                  <a:defRPr sz="1800">
                    <a:solidFill>
                      <a:schemeClr val="tx1"/>
                    </a:solidFill>
                    <a:latin typeface="+mn-lt"/>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Sheet1!$C$2:$C$7</c:f>
              <c:numCache>
                <c:formatCode>General</c:formatCode>
                <c:ptCount val="6"/>
                <c:pt idx="0">
                  <c:v>11</c:v>
                </c:pt>
                <c:pt idx="1">
                  <c:v>11</c:v>
                </c:pt>
                <c:pt idx="3">
                  <c:v>13</c:v>
                </c:pt>
                <c:pt idx="4">
                  <c:v>10</c:v>
                </c:pt>
                <c:pt idx="5">
                  <c:v>10</c:v>
                </c:pt>
              </c:numCache>
            </c:numRef>
          </c:val>
        </c:ser>
        <c:ser>
          <c:idx val="1"/>
          <c:order val="2"/>
          <c:tx>
            <c:strRef>
              <c:f>Sheet1!$D$1</c:f>
              <c:strCache>
                <c:ptCount val="1"/>
                <c:pt idx="0">
                  <c:v>Il y a de grandes chances  </c:v>
                </c:pt>
              </c:strCache>
            </c:strRef>
          </c:tx>
          <c:spPr>
            <a:solidFill>
              <a:srgbClr val="FFC000"/>
            </a:solidFill>
            <a:ln w="63500">
              <a:noFill/>
            </a:ln>
          </c:spPr>
          <c:invertIfNegative val="0"/>
          <c:dLbls>
            <c:txPr>
              <a:bodyPr/>
              <a:lstStyle/>
              <a:p>
                <a:pPr algn="ctr">
                  <a:defRPr lang="fr-FR" sz="1800" b="1" i="0" u="none" strike="noStrike" kern="1200" baseline="0">
                    <a:solidFill>
                      <a:schemeClr val="tx1"/>
                    </a:solidFill>
                    <a:latin typeface="+mn-lt"/>
                    <a:ea typeface="Arial"/>
                    <a:cs typeface="Arial"/>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Sheet1!$D$2:$D$7</c:f>
              <c:numCache>
                <c:formatCode>General</c:formatCode>
                <c:ptCount val="6"/>
                <c:pt idx="0">
                  <c:v>6</c:v>
                </c:pt>
                <c:pt idx="1">
                  <c:v>6</c:v>
                </c:pt>
                <c:pt idx="3">
                  <c:v>7</c:v>
                </c:pt>
                <c:pt idx="4">
                  <c:v>6</c:v>
                </c:pt>
                <c:pt idx="5">
                  <c:v>5</c:v>
                </c:pt>
              </c:numCache>
            </c:numRef>
          </c:val>
        </c:ser>
        <c:ser>
          <c:idx val="3"/>
          <c:order val="3"/>
          <c:tx>
            <c:strRef>
              <c:f>Sheet1!$E$1</c:f>
              <c:strCache>
                <c:ptCount val="1"/>
                <c:pt idx="0">
                  <c:v>Ce n’est pas certain  </c:v>
                </c:pt>
              </c:strCache>
            </c:strRef>
          </c:tx>
          <c:spPr>
            <a:solidFill>
              <a:srgbClr val="FF6600"/>
            </a:solidFill>
            <a:ln w="63500">
              <a:noFill/>
            </a:ln>
          </c:spPr>
          <c:invertIfNegative val="0"/>
          <c:dLbls>
            <c:txPr>
              <a:bodyPr/>
              <a:lstStyle/>
              <a:p>
                <a:pPr algn="ctr">
                  <a:defRPr lang="fr-FR" sz="1800" b="1" i="0" u="none" strike="noStrike" kern="1200" baseline="0">
                    <a:solidFill>
                      <a:srgbClr val="000000"/>
                    </a:solidFill>
                    <a:latin typeface="+mn-lt"/>
                    <a:ea typeface="Arial"/>
                    <a:cs typeface="Arial"/>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Sheet1!$E$2:$E$7</c:f>
              <c:numCache>
                <c:formatCode>General</c:formatCode>
                <c:ptCount val="6"/>
                <c:pt idx="0">
                  <c:v>2</c:v>
                </c:pt>
                <c:pt idx="1">
                  <c:v>1</c:v>
                </c:pt>
                <c:pt idx="3">
                  <c:v>2</c:v>
                </c:pt>
                <c:pt idx="4">
                  <c:v>1</c:v>
                </c:pt>
                <c:pt idx="5">
                  <c:v>6</c:v>
                </c:pt>
              </c:numCache>
            </c:numRef>
          </c:val>
        </c:ser>
        <c:ser>
          <c:idx val="4"/>
          <c:order val="4"/>
          <c:tx>
            <c:strRef>
              <c:f>Sheet1!$F$1</c:f>
              <c:strCache>
                <c:ptCount val="1"/>
                <c:pt idx="0">
                  <c:v>Non  </c:v>
                </c:pt>
              </c:strCache>
            </c:strRef>
          </c:tx>
          <c:spPr>
            <a:solidFill>
              <a:srgbClr val="C00000"/>
            </a:solidFill>
            <a:ln w="63500">
              <a:noFill/>
            </a:ln>
          </c:spPr>
          <c:invertIfNegative val="0"/>
          <c:dLbls>
            <c:txPr>
              <a:bodyPr/>
              <a:lstStyle/>
              <a:p>
                <a:pPr algn="ctr">
                  <a:defRPr lang="fr-FR" sz="1800" b="1" i="0" u="none" strike="noStrike" kern="1200" baseline="0">
                    <a:solidFill>
                      <a:schemeClr val="bg1"/>
                    </a:solidFill>
                    <a:latin typeface="+mn-lt"/>
                    <a:ea typeface="Arial"/>
                    <a:cs typeface="Arial"/>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Sheet1!$F$2:$F$7</c:f>
              <c:numCache>
                <c:formatCode>General</c:formatCode>
                <c:ptCount val="6"/>
                <c:pt idx="0">
                  <c:v>3</c:v>
                </c:pt>
                <c:pt idx="1">
                  <c:v>2</c:v>
                </c:pt>
                <c:pt idx="3">
                  <c:v>2</c:v>
                </c:pt>
                <c:pt idx="4">
                  <c:v>3</c:v>
                </c:pt>
                <c:pt idx="5">
                  <c:v>3</c:v>
                </c:pt>
              </c:numCache>
            </c:numRef>
          </c:val>
        </c:ser>
        <c:dLbls>
          <c:showLegendKey val="0"/>
          <c:showVal val="0"/>
          <c:showCatName val="0"/>
          <c:showSerName val="0"/>
          <c:showPercent val="0"/>
          <c:showBubbleSize val="0"/>
        </c:dLbls>
        <c:gapWidth val="85"/>
        <c:overlap val="100"/>
        <c:axId val="91380352"/>
        <c:axId val="209341056"/>
      </c:barChart>
      <c:catAx>
        <c:axId val="91380352"/>
        <c:scaling>
          <c:orientation val="maxMin"/>
        </c:scaling>
        <c:delete val="0"/>
        <c:axPos val="l"/>
        <c:numFmt formatCode="General" sourceLinked="1"/>
        <c:majorTickMark val="out"/>
        <c:minorTickMark val="none"/>
        <c:tickLblPos val="nextTo"/>
        <c:spPr>
          <a:ln w="2963">
            <a:noFill/>
            <a:prstDash val="solid"/>
          </a:ln>
        </c:spPr>
        <c:txPr>
          <a:bodyPr rot="0" vert="horz"/>
          <a:lstStyle/>
          <a:p>
            <a:pPr>
              <a:defRPr sz="1400" b="0">
                <a:latin typeface="+mn-lt"/>
                <a:cs typeface="Tahoma" pitchFamily="34" charset="0"/>
              </a:defRPr>
            </a:pPr>
            <a:endParaRPr lang="fr-FR"/>
          </a:p>
        </c:txPr>
        <c:crossAx val="209341056"/>
        <c:crosses val="autoZero"/>
        <c:auto val="1"/>
        <c:lblAlgn val="ctr"/>
        <c:lblOffset val="100"/>
        <c:tickLblSkip val="1"/>
        <c:tickMarkSkip val="1"/>
        <c:noMultiLvlLbl val="0"/>
      </c:catAx>
      <c:valAx>
        <c:axId val="209341056"/>
        <c:scaling>
          <c:orientation val="minMax"/>
          <c:max val="100"/>
          <c:min val="0"/>
        </c:scaling>
        <c:delete val="1"/>
        <c:axPos val="t"/>
        <c:numFmt formatCode="General" sourceLinked="1"/>
        <c:majorTickMark val="out"/>
        <c:minorTickMark val="none"/>
        <c:tickLblPos val="none"/>
        <c:crossAx val="91380352"/>
        <c:crosses val="autoZero"/>
        <c:crossBetween val="between"/>
      </c:valAx>
      <c:spPr>
        <a:noFill/>
        <a:ln w="25388">
          <a:noFill/>
        </a:ln>
      </c:spPr>
    </c:plotArea>
    <c:legend>
      <c:legendPos val="b"/>
      <c:layout>
        <c:manualLayout>
          <c:xMode val="edge"/>
          <c:yMode val="edge"/>
          <c:x val="0.18942967344038603"/>
          <c:y val="0.91020842769606791"/>
          <c:w val="0.8093706826212248"/>
          <c:h val="6.9441269346141032E-2"/>
        </c:manualLayout>
      </c:layout>
      <c:overlay val="0"/>
      <c:txPr>
        <a:bodyPr/>
        <a:lstStyle/>
        <a:p>
          <a:pPr>
            <a:defRPr b="0">
              <a:latin typeface="+mn-lt"/>
            </a:defRPr>
          </a:pPr>
          <a:endParaRPr lang="fr-FR"/>
        </a:p>
      </c:txPr>
    </c:legend>
    <c:plotVisOnly val="1"/>
    <c:dispBlanksAs val="gap"/>
    <c:showDLblsOverMax val="0"/>
  </c:chart>
  <c:spPr>
    <a:noFill/>
    <a:ln>
      <a:noFill/>
    </a:ln>
  </c:spPr>
  <c:txPr>
    <a:bodyPr/>
    <a:lstStyle/>
    <a:p>
      <a:pPr>
        <a:defRPr sz="1198" b="1" i="0" u="none" strike="noStrike" baseline="0">
          <a:solidFill>
            <a:schemeClr val="tx1"/>
          </a:solidFill>
          <a:latin typeface="Arial"/>
          <a:ea typeface="Arial"/>
          <a:cs typeface="Arial"/>
        </a:defRPr>
      </a:pPr>
      <a:endParaRPr lang="fr-F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99840508069658"/>
          <c:y val="9.4002494044976043E-2"/>
          <c:w val="0.674703917298489"/>
          <c:h val="0.86614766081537087"/>
        </c:manualLayout>
      </c:layout>
      <c:barChart>
        <c:barDir val="bar"/>
        <c:grouping val="clustered"/>
        <c:varyColors val="0"/>
        <c:ser>
          <c:idx val="0"/>
          <c:order val="0"/>
          <c:tx>
            <c:strRef>
              <c:f>Feuil1!$B$1</c:f>
              <c:strCache>
                <c:ptCount val="1"/>
                <c:pt idx="0">
                  <c:v>Nicolas Sarkozy Janvier 2012</c:v>
                </c:pt>
              </c:strCache>
            </c:strRef>
          </c:tx>
          <c:spPr>
            <a:solidFill>
              <a:srgbClr val="0070C0"/>
            </a:solidFill>
            <a:ln>
              <a:noFill/>
            </a:ln>
          </c:spPr>
          <c:invertIfNegative val="0"/>
          <c:dLbls>
            <c:txPr>
              <a:bodyPr/>
              <a:lstStyle/>
              <a:p>
                <a:pPr>
                  <a:defRPr sz="1600" b="1">
                    <a:solidFill>
                      <a:srgbClr val="0070C0"/>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Feuil1!$B$2:$B$7</c:f>
              <c:numCache>
                <c:formatCode>General</c:formatCode>
                <c:ptCount val="6"/>
                <c:pt idx="0">
                  <c:v>24</c:v>
                </c:pt>
                <c:pt idx="1">
                  <c:v>30</c:v>
                </c:pt>
                <c:pt idx="3">
                  <c:v>38</c:v>
                </c:pt>
                <c:pt idx="4">
                  <c:v>28</c:v>
                </c:pt>
                <c:pt idx="5">
                  <c:v>12</c:v>
                </c:pt>
              </c:numCache>
            </c:numRef>
          </c:val>
        </c:ser>
        <c:ser>
          <c:idx val="1"/>
          <c:order val="1"/>
          <c:tx>
            <c:strRef>
              <c:f>Feuil1!$C$1</c:f>
              <c:strCache>
                <c:ptCount val="1"/>
                <c:pt idx="0">
                  <c:v>Nicolas Sarkozy Février 2007</c:v>
                </c:pt>
              </c:strCache>
            </c:strRef>
          </c:tx>
          <c:spPr>
            <a:solidFill>
              <a:srgbClr val="0070C0">
                <a:alpha val="50000"/>
              </a:srgbClr>
            </a:solidFill>
            <a:ln>
              <a:noFill/>
            </a:ln>
          </c:spPr>
          <c:invertIfNegative val="0"/>
          <c:dLbls>
            <c:txPr>
              <a:bodyPr/>
              <a:lstStyle/>
              <a:p>
                <a:pPr>
                  <a:defRPr sz="1600" b="1">
                    <a:solidFill>
                      <a:srgbClr val="66CCFF"/>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Feuil1!$C$2:$C$7</c:f>
              <c:numCache>
                <c:formatCode>General</c:formatCode>
                <c:ptCount val="6"/>
                <c:pt idx="0">
                  <c:v>28</c:v>
                </c:pt>
                <c:pt idx="1">
                  <c:v>33</c:v>
                </c:pt>
                <c:pt idx="3">
                  <c:v>42</c:v>
                </c:pt>
                <c:pt idx="4">
                  <c:v>31</c:v>
                </c:pt>
                <c:pt idx="5">
                  <c:v>16</c:v>
                </c:pt>
              </c:numCache>
            </c:numRef>
          </c:val>
        </c:ser>
        <c:dLbls>
          <c:showLegendKey val="0"/>
          <c:showVal val="0"/>
          <c:showCatName val="0"/>
          <c:showSerName val="0"/>
          <c:showPercent val="0"/>
          <c:showBubbleSize val="0"/>
        </c:dLbls>
        <c:gapWidth val="78"/>
        <c:axId val="229213696"/>
        <c:axId val="229215232"/>
      </c:barChart>
      <c:catAx>
        <c:axId val="229213696"/>
        <c:scaling>
          <c:orientation val="maxMin"/>
        </c:scaling>
        <c:delete val="0"/>
        <c:axPos val="l"/>
        <c:numFmt formatCode="General" sourceLinked="1"/>
        <c:majorTickMark val="out"/>
        <c:minorTickMark val="none"/>
        <c:tickLblPos val="nextTo"/>
        <c:spPr>
          <a:ln>
            <a:noFill/>
          </a:ln>
        </c:spPr>
        <c:crossAx val="229215232"/>
        <c:crosses val="autoZero"/>
        <c:auto val="1"/>
        <c:lblAlgn val="ctr"/>
        <c:lblOffset val="100"/>
        <c:noMultiLvlLbl val="0"/>
      </c:catAx>
      <c:valAx>
        <c:axId val="229215232"/>
        <c:scaling>
          <c:orientation val="minMax"/>
          <c:max val="45"/>
        </c:scaling>
        <c:delete val="1"/>
        <c:axPos val="t"/>
        <c:numFmt formatCode="General" sourceLinked="1"/>
        <c:majorTickMark val="out"/>
        <c:minorTickMark val="none"/>
        <c:tickLblPos val="none"/>
        <c:crossAx val="229213696"/>
        <c:crosses val="autoZero"/>
        <c:crossBetween val="between"/>
      </c:valAx>
      <c:spPr>
        <a:noFill/>
        <a:ln w="25389">
          <a:noFill/>
        </a:ln>
      </c:spPr>
    </c:plotArea>
    <c:legend>
      <c:legendPos val="r"/>
      <c:layout>
        <c:manualLayout>
          <c:xMode val="edge"/>
          <c:yMode val="edge"/>
          <c:x val="0.65229918996151448"/>
          <c:y val="0.86696757695802418"/>
          <c:w val="0.34146312481275787"/>
          <c:h val="0.12058529117083384"/>
        </c:manualLayout>
      </c:layout>
      <c:overlay val="0"/>
    </c:legend>
    <c:plotVisOnly val="1"/>
    <c:dispBlanksAs val="gap"/>
    <c:showDLblsOverMax val="0"/>
  </c:chart>
  <c:txPr>
    <a:bodyPr/>
    <a:lstStyle/>
    <a:p>
      <a:pPr>
        <a:defRPr sz="1400">
          <a:latin typeface="+mn-lt"/>
        </a:defRPr>
      </a:pPr>
      <a:endParaRPr lang="fr-FR"/>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108944703062705"/>
          <c:y val="4.4638329181926728E-2"/>
          <c:w val="0.674703917298489"/>
          <c:h val="0.86614766081537087"/>
        </c:manualLayout>
      </c:layout>
      <c:barChart>
        <c:barDir val="bar"/>
        <c:grouping val="clustered"/>
        <c:varyColors val="0"/>
        <c:ser>
          <c:idx val="0"/>
          <c:order val="0"/>
          <c:tx>
            <c:strRef>
              <c:f>Feuil1!$B$1</c:f>
              <c:strCache>
                <c:ptCount val="1"/>
                <c:pt idx="0">
                  <c:v>Marine Le Pen Janvier 2012</c:v>
                </c:pt>
              </c:strCache>
            </c:strRef>
          </c:tx>
          <c:spPr>
            <a:solidFill>
              <a:srgbClr val="002060"/>
            </a:solidFill>
            <a:ln>
              <a:noFill/>
            </a:ln>
          </c:spPr>
          <c:invertIfNegative val="0"/>
          <c:dLbls>
            <c:txPr>
              <a:bodyPr/>
              <a:lstStyle/>
              <a:p>
                <a:pPr>
                  <a:defRPr sz="1600" b="1">
                    <a:solidFill>
                      <a:srgbClr val="002060"/>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Feuil1!$B$2:$B$7</c:f>
              <c:numCache>
                <c:formatCode>General</c:formatCode>
                <c:ptCount val="6"/>
                <c:pt idx="0">
                  <c:v>19</c:v>
                </c:pt>
                <c:pt idx="1">
                  <c:v>20</c:v>
                </c:pt>
                <c:pt idx="3">
                  <c:v>17</c:v>
                </c:pt>
                <c:pt idx="4">
                  <c:v>21</c:v>
                </c:pt>
                <c:pt idx="5">
                  <c:v>15</c:v>
                </c:pt>
              </c:numCache>
            </c:numRef>
          </c:val>
        </c:ser>
        <c:ser>
          <c:idx val="1"/>
          <c:order val="1"/>
          <c:tx>
            <c:strRef>
              <c:f>Feuil1!$C$1</c:f>
              <c:strCache>
                <c:ptCount val="1"/>
                <c:pt idx="0">
                  <c:v>Jean-Marie Le Pen Février 2007</c:v>
                </c:pt>
              </c:strCache>
            </c:strRef>
          </c:tx>
          <c:spPr>
            <a:solidFill>
              <a:srgbClr val="002060">
                <a:alpha val="50000"/>
              </a:srgbClr>
            </a:solidFill>
            <a:ln>
              <a:noFill/>
            </a:ln>
          </c:spPr>
          <c:invertIfNegative val="0"/>
          <c:dLbls>
            <c:txPr>
              <a:bodyPr/>
              <a:lstStyle/>
              <a:p>
                <a:pPr>
                  <a:defRPr sz="1600" b="1">
                    <a:solidFill>
                      <a:srgbClr val="336699"/>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Feuil1!$C$2:$C$7</c:f>
              <c:numCache>
                <c:formatCode>General</c:formatCode>
                <c:ptCount val="6"/>
                <c:pt idx="0">
                  <c:v>12</c:v>
                </c:pt>
                <c:pt idx="1">
                  <c:v>14</c:v>
                </c:pt>
                <c:pt idx="3">
                  <c:v>16</c:v>
                </c:pt>
                <c:pt idx="4">
                  <c:v>13</c:v>
                </c:pt>
                <c:pt idx="5">
                  <c:v>11</c:v>
                </c:pt>
              </c:numCache>
            </c:numRef>
          </c:val>
        </c:ser>
        <c:dLbls>
          <c:showLegendKey val="0"/>
          <c:showVal val="0"/>
          <c:showCatName val="0"/>
          <c:showSerName val="0"/>
          <c:showPercent val="0"/>
          <c:showBubbleSize val="0"/>
        </c:dLbls>
        <c:gapWidth val="78"/>
        <c:axId val="211667200"/>
        <c:axId val="211550208"/>
      </c:barChart>
      <c:catAx>
        <c:axId val="211667200"/>
        <c:scaling>
          <c:orientation val="maxMin"/>
        </c:scaling>
        <c:delete val="0"/>
        <c:axPos val="l"/>
        <c:numFmt formatCode="General" sourceLinked="1"/>
        <c:majorTickMark val="out"/>
        <c:minorTickMark val="none"/>
        <c:tickLblPos val="nextTo"/>
        <c:spPr>
          <a:ln>
            <a:noFill/>
          </a:ln>
        </c:spPr>
        <c:crossAx val="211550208"/>
        <c:crosses val="autoZero"/>
        <c:auto val="1"/>
        <c:lblAlgn val="ctr"/>
        <c:lblOffset val="100"/>
        <c:noMultiLvlLbl val="0"/>
      </c:catAx>
      <c:valAx>
        <c:axId val="211550208"/>
        <c:scaling>
          <c:orientation val="minMax"/>
          <c:max val="30"/>
        </c:scaling>
        <c:delete val="1"/>
        <c:axPos val="t"/>
        <c:numFmt formatCode="General" sourceLinked="1"/>
        <c:majorTickMark val="out"/>
        <c:minorTickMark val="none"/>
        <c:tickLblPos val="none"/>
        <c:crossAx val="211667200"/>
        <c:crosses val="autoZero"/>
        <c:crossBetween val="between"/>
      </c:valAx>
      <c:spPr>
        <a:noFill/>
        <a:ln w="25389">
          <a:noFill/>
        </a:ln>
      </c:spPr>
    </c:plotArea>
    <c:legend>
      <c:legendPos val="r"/>
      <c:layout>
        <c:manualLayout>
          <c:xMode val="edge"/>
          <c:yMode val="edge"/>
          <c:x val="0.65229918996151448"/>
          <c:y val="0.86696757695802418"/>
          <c:w val="0.34146312481275787"/>
          <c:h val="0.12058529117083384"/>
        </c:manualLayout>
      </c:layout>
      <c:overlay val="0"/>
    </c:legend>
    <c:plotVisOnly val="1"/>
    <c:dispBlanksAs val="gap"/>
    <c:showDLblsOverMax val="0"/>
  </c:chart>
  <c:txPr>
    <a:bodyPr/>
    <a:lstStyle/>
    <a:p>
      <a:pPr>
        <a:defRPr sz="1400">
          <a:latin typeface="+mn-lt"/>
        </a:defRPr>
      </a:pPr>
      <a:endParaRPr lang="fr-FR"/>
    </a:p>
  </c:txPr>
  <c:externalData r:id="rId2">
    <c:autoUpdate val="0"/>
  </c:externalData>
  <c:userShapes r:id="rId3"/>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141412846147832"/>
          <c:y val="0.15465295522719696"/>
          <c:w val="0.71914136366151482"/>
          <c:h val="0.84534704477280298"/>
        </c:manualLayout>
      </c:layout>
      <c:barChart>
        <c:barDir val="bar"/>
        <c:grouping val="stacked"/>
        <c:varyColors val="0"/>
        <c:ser>
          <c:idx val="0"/>
          <c:order val="0"/>
          <c:tx>
            <c:strRef>
              <c:f>Sheet1!$B$1</c:f>
              <c:strCache>
                <c:ptCount val="1"/>
                <c:pt idx="0">
                  <c:v>François Hollande</c:v>
                </c:pt>
              </c:strCache>
            </c:strRef>
          </c:tx>
          <c:spPr>
            <a:solidFill>
              <a:srgbClr val="FF6699"/>
            </a:solidFill>
            <a:ln w="38100">
              <a:solidFill>
                <a:schemeClr val="bg1"/>
              </a:solidFill>
            </a:ln>
          </c:spPr>
          <c:invertIfNegative val="0"/>
          <c:dLbls>
            <c:txPr>
              <a:bodyPr/>
              <a:lstStyle/>
              <a:p>
                <a:pPr algn="ctr">
                  <a:defRPr lang="fr-FR" sz="1400" b="1" i="0" u="none" strike="noStrike" kern="1200" baseline="0">
                    <a:solidFill>
                      <a:schemeClr val="bg1"/>
                    </a:solidFill>
                    <a:latin typeface="+mn-lt"/>
                    <a:ea typeface="Arial"/>
                    <a:cs typeface="Arial"/>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Sheet1!$B$2:$B$7</c:f>
              <c:numCache>
                <c:formatCode>General</c:formatCode>
                <c:ptCount val="6"/>
                <c:pt idx="0">
                  <c:v>57</c:v>
                </c:pt>
                <c:pt idx="1">
                  <c:v>50</c:v>
                </c:pt>
                <c:pt idx="3">
                  <c:v>39</c:v>
                </c:pt>
                <c:pt idx="4">
                  <c:v>53</c:v>
                </c:pt>
                <c:pt idx="5">
                  <c:v>72</c:v>
                </c:pt>
              </c:numCache>
            </c:numRef>
          </c:val>
        </c:ser>
        <c:ser>
          <c:idx val="2"/>
          <c:order val="1"/>
          <c:tx>
            <c:strRef>
              <c:f>Sheet1!$C$1</c:f>
              <c:strCache>
                <c:ptCount val="1"/>
                <c:pt idx="0">
                  <c:v>Nicolas Sarkozy</c:v>
                </c:pt>
              </c:strCache>
            </c:strRef>
          </c:tx>
          <c:spPr>
            <a:solidFill>
              <a:srgbClr val="0070C0"/>
            </a:solidFill>
            <a:ln w="38100">
              <a:solidFill>
                <a:schemeClr val="bg1"/>
              </a:solidFill>
            </a:ln>
          </c:spPr>
          <c:invertIfNegative val="0"/>
          <c:dLbls>
            <c:txPr>
              <a:bodyPr/>
              <a:lstStyle/>
              <a:p>
                <a:pPr>
                  <a:defRPr sz="1400">
                    <a:solidFill>
                      <a:schemeClr val="bg1"/>
                    </a:solidFill>
                    <a:latin typeface="+mn-lt"/>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Sheet1!$C$2:$C$7</c:f>
              <c:numCache>
                <c:formatCode>General</c:formatCode>
                <c:ptCount val="6"/>
                <c:pt idx="0">
                  <c:v>43</c:v>
                </c:pt>
                <c:pt idx="1">
                  <c:v>50</c:v>
                </c:pt>
                <c:pt idx="3">
                  <c:v>61</c:v>
                </c:pt>
                <c:pt idx="4">
                  <c:v>47</c:v>
                </c:pt>
                <c:pt idx="5">
                  <c:v>28</c:v>
                </c:pt>
              </c:numCache>
            </c:numRef>
          </c:val>
        </c:ser>
        <c:dLbls>
          <c:showLegendKey val="0"/>
          <c:showVal val="0"/>
          <c:showCatName val="0"/>
          <c:showSerName val="0"/>
          <c:showPercent val="0"/>
          <c:showBubbleSize val="0"/>
        </c:dLbls>
        <c:gapWidth val="85"/>
        <c:overlap val="100"/>
        <c:axId val="211944192"/>
        <c:axId val="211945728"/>
      </c:barChart>
      <c:catAx>
        <c:axId val="211944192"/>
        <c:scaling>
          <c:orientation val="maxMin"/>
        </c:scaling>
        <c:delete val="0"/>
        <c:axPos val="l"/>
        <c:numFmt formatCode="General" sourceLinked="1"/>
        <c:majorTickMark val="out"/>
        <c:minorTickMark val="none"/>
        <c:tickLblPos val="nextTo"/>
        <c:spPr>
          <a:ln w="2963">
            <a:noFill/>
            <a:prstDash val="solid"/>
          </a:ln>
        </c:spPr>
        <c:txPr>
          <a:bodyPr rot="0" vert="horz"/>
          <a:lstStyle/>
          <a:p>
            <a:pPr>
              <a:defRPr sz="1400" b="0">
                <a:latin typeface="+mn-lt"/>
                <a:cs typeface="Tahoma" pitchFamily="34" charset="0"/>
              </a:defRPr>
            </a:pPr>
            <a:endParaRPr lang="fr-FR"/>
          </a:p>
        </c:txPr>
        <c:crossAx val="211945728"/>
        <c:crosses val="autoZero"/>
        <c:auto val="1"/>
        <c:lblAlgn val="ctr"/>
        <c:lblOffset val="100"/>
        <c:tickLblSkip val="1"/>
        <c:tickMarkSkip val="1"/>
        <c:noMultiLvlLbl val="0"/>
      </c:catAx>
      <c:valAx>
        <c:axId val="211945728"/>
        <c:scaling>
          <c:orientation val="minMax"/>
          <c:max val="100"/>
          <c:min val="0"/>
        </c:scaling>
        <c:delete val="1"/>
        <c:axPos val="t"/>
        <c:numFmt formatCode="General" sourceLinked="1"/>
        <c:majorTickMark val="out"/>
        <c:minorTickMark val="none"/>
        <c:tickLblPos val="none"/>
        <c:crossAx val="211944192"/>
        <c:crosses val="autoZero"/>
        <c:crossBetween val="between"/>
      </c:valAx>
      <c:spPr>
        <a:noFill/>
        <a:ln w="25388">
          <a:noFill/>
        </a:ln>
      </c:spPr>
    </c:plotArea>
    <c:legend>
      <c:legendPos val="b"/>
      <c:layout>
        <c:manualLayout>
          <c:xMode val="edge"/>
          <c:yMode val="edge"/>
          <c:x val="0.37905399945721252"/>
          <c:y val="1.5764121446823365E-2"/>
          <c:w val="0.41877300589249461"/>
          <c:h val="7.0894900566603705E-2"/>
        </c:manualLayout>
      </c:layout>
      <c:overlay val="0"/>
      <c:txPr>
        <a:bodyPr/>
        <a:lstStyle/>
        <a:p>
          <a:pPr>
            <a:defRPr sz="1400" b="0">
              <a:latin typeface="+mn-lt"/>
            </a:defRPr>
          </a:pPr>
          <a:endParaRPr lang="fr-FR"/>
        </a:p>
      </c:txPr>
    </c:legend>
    <c:plotVisOnly val="1"/>
    <c:dispBlanksAs val="gap"/>
    <c:showDLblsOverMax val="0"/>
  </c:chart>
  <c:spPr>
    <a:noFill/>
    <a:ln>
      <a:noFill/>
    </a:ln>
  </c:spPr>
  <c:txPr>
    <a:bodyPr/>
    <a:lstStyle/>
    <a:p>
      <a:pPr>
        <a:defRPr sz="1198" b="1" i="0" u="none" strike="noStrike" baseline="0">
          <a:solidFill>
            <a:schemeClr val="tx1"/>
          </a:solidFill>
          <a:latin typeface="Arial"/>
          <a:ea typeface="Arial"/>
          <a:cs typeface="Arial"/>
        </a:defRPr>
      </a:pPr>
      <a:endParaRPr lang="fr-F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994617507432073"/>
          <c:y val="5.9157201200470647E-2"/>
          <c:w val="0.70442348449952286"/>
          <c:h val="0.79936084953006881"/>
        </c:manualLayout>
      </c:layout>
      <c:barChart>
        <c:barDir val="bar"/>
        <c:grouping val="clustered"/>
        <c:varyColors val="0"/>
        <c:ser>
          <c:idx val="0"/>
          <c:order val="0"/>
          <c:tx>
            <c:strRef>
              <c:f>Feuil1!$B$1</c:f>
              <c:strCache>
                <c:ptCount val="1"/>
                <c:pt idx="0">
                  <c:v>François Hollande Janvier 2012</c:v>
                </c:pt>
              </c:strCache>
            </c:strRef>
          </c:tx>
          <c:spPr>
            <a:solidFill>
              <a:srgbClr val="FF6699"/>
            </a:solidFill>
            <a:ln>
              <a:noFill/>
            </a:ln>
          </c:spPr>
          <c:invertIfNegative val="0"/>
          <c:dLbls>
            <c:txPr>
              <a:bodyPr/>
              <a:lstStyle/>
              <a:p>
                <a:pPr>
                  <a:defRPr sz="1600" b="1">
                    <a:solidFill>
                      <a:srgbClr val="FF6699"/>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Feuil1!$B$2:$B$7</c:f>
              <c:numCache>
                <c:formatCode>General</c:formatCode>
                <c:ptCount val="6"/>
                <c:pt idx="0">
                  <c:v>57</c:v>
                </c:pt>
                <c:pt idx="1">
                  <c:v>50</c:v>
                </c:pt>
                <c:pt idx="3">
                  <c:v>39</c:v>
                </c:pt>
                <c:pt idx="4">
                  <c:v>53</c:v>
                </c:pt>
                <c:pt idx="5">
                  <c:v>72</c:v>
                </c:pt>
              </c:numCache>
            </c:numRef>
          </c:val>
        </c:ser>
        <c:ser>
          <c:idx val="1"/>
          <c:order val="1"/>
          <c:tx>
            <c:strRef>
              <c:f>Feuil1!$C$1</c:f>
              <c:strCache>
                <c:ptCount val="1"/>
                <c:pt idx="0">
                  <c:v>Ségolène Royal Février 2007</c:v>
                </c:pt>
              </c:strCache>
            </c:strRef>
          </c:tx>
          <c:spPr>
            <a:solidFill>
              <a:srgbClr val="FF6699">
                <a:alpha val="50000"/>
              </a:srgbClr>
            </a:solidFill>
            <a:ln>
              <a:noFill/>
            </a:ln>
          </c:spPr>
          <c:invertIfNegative val="0"/>
          <c:dLbls>
            <c:txPr>
              <a:bodyPr/>
              <a:lstStyle/>
              <a:p>
                <a:pPr>
                  <a:defRPr sz="1600" b="1">
                    <a:solidFill>
                      <a:srgbClr val="FF9999"/>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Feuil1!$C$2:$C$7</c:f>
              <c:numCache>
                <c:formatCode>General</c:formatCode>
                <c:ptCount val="6"/>
                <c:pt idx="0">
                  <c:v>49</c:v>
                </c:pt>
                <c:pt idx="1">
                  <c:v>40</c:v>
                </c:pt>
                <c:pt idx="3">
                  <c:v>28</c:v>
                </c:pt>
                <c:pt idx="4">
                  <c:v>43</c:v>
                </c:pt>
                <c:pt idx="5">
                  <c:v>67</c:v>
                </c:pt>
              </c:numCache>
            </c:numRef>
          </c:val>
        </c:ser>
        <c:dLbls>
          <c:showLegendKey val="0"/>
          <c:showVal val="0"/>
          <c:showCatName val="0"/>
          <c:showSerName val="0"/>
          <c:showPercent val="0"/>
          <c:showBubbleSize val="0"/>
        </c:dLbls>
        <c:gapWidth val="78"/>
        <c:axId val="212002304"/>
        <c:axId val="212003840"/>
      </c:barChart>
      <c:catAx>
        <c:axId val="212002304"/>
        <c:scaling>
          <c:orientation val="maxMin"/>
        </c:scaling>
        <c:delete val="0"/>
        <c:axPos val="l"/>
        <c:numFmt formatCode="General" sourceLinked="1"/>
        <c:majorTickMark val="out"/>
        <c:minorTickMark val="none"/>
        <c:tickLblPos val="nextTo"/>
        <c:spPr>
          <a:ln>
            <a:noFill/>
          </a:ln>
        </c:spPr>
        <c:crossAx val="212003840"/>
        <c:crosses val="autoZero"/>
        <c:auto val="1"/>
        <c:lblAlgn val="ctr"/>
        <c:lblOffset val="100"/>
        <c:noMultiLvlLbl val="0"/>
      </c:catAx>
      <c:valAx>
        <c:axId val="212003840"/>
        <c:scaling>
          <c:orientation val="minMax"/>
          <c:max val="85"/>
        </c:scaling>
        <c:delete val="1"/>
        <c:axPos val="t"/>
        <c:numFmt formatCode="General" sourceLinked="1"/>
        <c:majorTickMark val="out"/>
        <c:minorTickMark val="none"/>
        <c:tickLblPos val="none"/>
        <c:crossAx val="212002304"/>
        <c:crosses val="autoZero"/>
        <c:crossBetween val="between"/>
      </c:valAx>
      <c:spPr>
        <a:noFill/>
        <a:ln w="25389">
          <a:noFill/>
        </a:ln>
      </c:spPr>
    </c:plotArea>
    <c:legend>
      <c:legendPos val="r"/>
      <c:layout>
        <c:manualLayout>
          <c:xMode val="edge"/>
          <c:yMode val="edge"/>
          <c:x val="0.65229918996151448"/>
          <c:y val="0.88439022338027695"/>
          <c:w val="0.34146312481275787"/>
          <c:h val="0.10316264474858115"/>
        </c:manualLayout>
      </c:layout>
      <c:overlay val="0"/>
    </c:legend>
    <c:plotVisOnly val="1"/>
    <c:dispBlanksAs val="gap"/>
    <c:showDLblsOverMax val="0"/>
  </c:chart>
  <c:txPr>
    <a:bodyPr/>
    <a:lstStyle/>
    <a:p>
      <a:pPr>
        <a:defRPr sz="1400">
          <a:latin typeface="+mn-lt"/>
        </a:defRPr>
      </a:pPr>
      <a:endParaRPr lang="fr-FR"/>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403962923728008"/>
          <c:y val="2.7215682759674027E-2"/>
          <c:w val="0.64896144530874889"/>
          <c:h val="0.86614766081537087"/>
        </c:manualLayout>
      </c:layout>
      <c:barChart>
        <c:barDir val="bar"/>
        <c:grouping val="clustered"/>
        <c:varyColors val="0"/>
        <c:ser>
          <c:idx val="0"/>
          <c:order val="0"/>
          <c:tx>
            <c:strRef>
              <c:f>Feuil1!$B$1</c:f>
              <c:strCache>
                <c:ptCount val="1"/>
                <c:pt idx="0">
                  <c:v>Nicolas Sarkozy Janvier 2012</c:v>
                </c:pt>
              </c:strCache>
            </c:strRef>
          </c:tx>
          <c:spPr>
            <a:solidFill>
              <a:srgbClr val="0070C0"/>
            </a:solidFill>
            <a:ln>
              <a:noFill/>
            </a:ln>
          </c:spPr>
          <c:invertIfNegative val="0"/>
          <c:dLbls>
            <c:txPr>
              <a:bodyPr/>
              <a:lstStyle/>
              <a:p>
                <a:pPr>
                  <a:defRPr sz="1600" b="1">
                    <a:solidFill>
                      <a:srgbClr val="0070C0"/>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Feuil1!$B$2:$B$7</c:f>
              <c:numCache>
                <c:formatCode>General</c:formatCode>
                <c:ptCount val="6"/>
                <c:pt idx="0">
                  <c:v>43</c:v>
                </c:pt>
                <c:pt idx="1">
                  <c:v>50</c:v>
                </c:pt>
                <c:pt idx="3">
                  <c:v>61</c:v>
                </c:pt>
                <c:pt idx="4">
                  <c:v>47</c:v>
                </c:pt>
                <c:pt idx="5">
                  <c:v>28</c:v>
                </c:pt>
              </c:numCache>
            </c:numRef>
          </c:val>
        </c:ser>
        <c:ser>
          <c:idx val="1"/>
          <c:order val="1"/>
          <c:tx>
            <c:strRef>
              <c:f>Feuil1!$C$1</c:f>
              <c:strCache>
                <c:ptCount val="1"/>
                <c:pt idx="0">
                  <c:v>Nicolas Sarkozy Février 2007</c:v>
                </c:pt>
              </c:strCache>
            </c:strRef>
          </c:tx>
          <c:spPr>
            <a:solidFill>
              <a:srgbClr val="0070C0">
                <a:alpha val="50000"/>
              </a:srgbClr>
            </a:solidFill>
            <a:ln>
              <a:noFill/>
            </a:ln>
          </c:spPr>
          <c:invertIfNegative val="0"/>
          <c:dLbls>
            <c:txPr>
              <a:bodyPr/>
              <a:lstStyle/>
              <a:p>
                <a:pPr>
                  <a:defRPr sz="1600" b="1">
                    <a:solidFill>
                      <a:srgbClr val="66CCFF"/>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Feuil1!$C$2:$C$7</c:f>
              <c:numCache>
                <c:formatCode>General</c:formatCode>
                <c:ptCount val="6"/>
                <c:pt idx="0">
                  <c:v>51</c:v>
                </c:pt>
                <c:pt idx="1">
                  <c:v>60</c:v>
                </c:pt>
                <c:pt idx="3">
                  <c:v>72</c:v>
                </c:pt>
                <c:pt idx="4">
                  <c:v>57</c:v>
                </c:pt>
                <c:pt idx="5">
                  <c:v>33</c:v>
                </c:pt>
              </c:numCache>
            </c:numRef>
          </c:val>
        </c:ser>
        <c:dLbls>
          <c:showLegendKey val="0"/>
          <c:showVal val="0"/>
          <c:showCatName val="0"/>
          <c:showSerName val="0"/>
          <c:showPercent val="0"/>
          <c:showBubbleSize val="0"/>
        </c:dLbls>
        <c:gapWidth val="78"/>
        <c:axId val="212215680"/>
        <c:axId val="212217216"/>
      </c:barChart>
      <c:catAx>
        <c:axId val="212215680"/>
        <c:scaling>
          <c:orientation val="maxMin"/>
        </c:scaling>
        <c:delete val="0"/>
        <c:axPos val="l"/>
        <c:numFmt formatCode="General" sourceLinked="1"/>
        <c:majorTickMark val="out"/>
        <c:minorTickMark val="none"/>
        <c:tickLblPos val="nextTo"/>
        <c:spPr>
          <a:ln>
            <a:noFill/>
          </a:ln>
        </c:spPr>
        <c:crossAx val="212217216"/>
        <c:crosses val="autoZero"/>
        <c:auto val="1"/>
        <c:lblAlgn val="ctr"/>
        <c:lblOffset val="100"/>
        <c:noMultiLvlLbl val="0"/>
      </c:catAx>
      <c:valAx>
        <c:axId val="212217216"/>
        <c:scaling>
          <c:orientation val="minMax"/>
          <c:max val="85"/>
        </c:scaling>
        <c:delete val="1"/>
        <c:axPos val="t"/>
        <c:numFmt formatCode="General" sourceLinked="1"/>
        <c:majorTickMark val="out"/>
        <c:minorTickMark val="none"/>
        <c:tickLblPos val="none"/>
        <c:crossAx val="212215680"/>
        <c:crosses val="autoZero"/>
        <c:crossBetween val="between"/>
      </c:valAx>
      <c:spPr>
        <a:noFill/>
        <a:ln w="25389">
          <a:noFill/>
        </a:ln>
      </c:spPr>
    </c:plotArea>
    <c:legend>
      <c:legendPos val="r"/>
      <c:layout>
        <c:manualLayout>
          <c:xMode val="edge"/>
          <c:yMode val="edge"/>
          <c:x val="0.65229918996151448"/>
          <c:y val="0.86696757695802418"/>
          <c:w val="0.34146312481275787"/>
          <c:h val="0.12058529117083384"/>
        </c:manualLayout>
      </c:layout>
      <c:overlay val="0"/>
    </c:legend>
    <c:plotVisOnly val="1"/>
    <c:dispBlanksAs val="gap"/>
    <c:showDLblsOverMax val="0"/>
  </c:chart>
  <c:txPr>
    <a:bodyPr/>
    <a:lstStyle/>
    <a:p>
      <a:pPr>
        <a:defRPr sz="1400">
          <a:latin typeface="+mn-lt"/>
        </a:defRPr>
      </a:pPr>
      <a:endParaRPr lang="fr-FR"/>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831954533402868"/>
          <c:y val="0"/>
          <c:w val="0.67168045466597137"/>
          <c:h val="0.9670074787911106"/>
        </c:manualLayout>
      </c:layout>
      <c:barChart>
        <c:barDir val="bar"/>
        <c:grouping val="clustered"/>
        <c:varyColors val="0"/>
        <c:ser>
          <c:idx val="1"/>
          <c:order val="0"/>
          <c:tx>
            <c:strRef>
              <c:f>Sheet1!$B$1</c:f>
              <c:strCache>
                <c:ptCount val="1"/>
                <c:pt idx="0">
                  <c:v>ENSEMBLE</c:v>
                </c:pt>
              </c:strCache>
            </c:strRef>
          </c:tx>
          <c:spPr>
            <a:solidFill>
              <a:srgbClr val="A50021"/>
            </a:solidFill>
            <a:ln w="6350">
              <a:noFill/>
            </a:ln>
            <a:effectLst/>
            <a:scene3d>
              <a:camera prst="orthographicFront"/>
              <a:lightRig rig="threePt" dir="t"/>
            </a:scene3d>
          </c:spPr>
          <c:invertIfNegative val="0"/>
          <c:dPt>
            <c:idx val="2"/>
            <c:invertIfNegative val="0"/>
            <c:bubble3D val="0"/>
            <c:spPr>
              <a:solidFill>
                <a:srgbClr val="C00000"/>
              </a:solidFill>
              <a:ln w="6350">
                <a:noFill/>
              </a:ln>
              <a:effectLst/>
              <a:scene3d>
                <a:camera prst="orthographicFront"/>
                <a:lightRig rig="threePt" dir="t"/>
              </a:scene3d>
            </c:spPr>
          </c:dPt>
          <c:dPt>
            <c:idx val="3"/>
            <c:invertIfNegative val="0"/>
            <c:bubble3D val="0"/>
            <c:spPr>
              <a:solidFill>
                <a:srgbClr val="FF0000"/>
              </a:solidFill>
              <a:ln w="6350">
                <a:noFill/>
              </a:ln>
              <a:effectLst/>
              <a:scene3d>
                <a:camera prst="orthographicFront"/>
                <a:lightRig rig="threePt" dir="t"/>
              </a:scene3d>
            </c:spPr>
          </c:dPt>
          <c:dPt>
            <c:idx val="4"/>
            <c:invertIfNegative val="0"/>
            <c:bubble3D val="0"/>
            <c:spPr>
              <a:solidFill>
                <a:srgbClr val="FF6699"/>
              </a:solidFill>
              <a:ln w="6350">
                <a:noFill/>
              </a:ln>
              <a:effectLst/>
              <a:scene3d>
                <a:camera prst="orthographicFront"/>
                <a:lightRig rig="threePt" dir="t"/>
              </a:scene3d>
            </c:spPr>
          </c:dPt>
          <c:dPt>
            <c:idx val="5"/>
            <c:invertIfNegative val="0"/>
            <c:bubble3D val="0"/>
            <c:spPr>
              <a:solidFill>
                <a:srgbClr val="00B050"/>
              </a:solidFill>
              <a:ln w="6350">
                <a:noFill/>
              </a:ln>
              <a:effectLst/>
              <a:scene3d>
                <a:camera prst="orthographicFront"/>
                <a:lightRig rig="threePt" dir="t"/>
              </a:scene3d>
            </c:spPr>
          </c:dPt>
          <c:dPt>
            <c:idx val="6"/>
            <c:invertIfNegative val="0"/>
            <c:bubble3D val="0"/>
            <c:spPr>
              <a:solidFill>
                <a:srgbClr val="FF6600"/>
              </a:solidFill>
              <a:ln w="6350">
                <a:noFill/>
              </a:ln>
              <a:effectLst/>
              <a:scene3d>
                <a:camera prst="orthographicFront"/>
                <a:lightRig rig="threePt" dir="t"/>
              </a:scene3d>
            </c:spPr>
          </c:dPt>
          <c:dPt>
            <c:idx val="7"/>
            <c:invertIfNegative val="0"/>
            <c:bubble3D val="0"/>
            <c:spPr>
              <a:solidFill>
                <a:srgbClr val="92D050"/>
              </a:solidFill>
              <a:ln w="6350">
                <a:noFill/>
              </a:ln>
              <a:effectLst/>
              <a:scene3d>
                <a:camera prst="orthographicFront"/>
                <a:lightRig rig="threePt" dir="t"/>
              </a:scene3d>
            </c:spPr>
          </c:dPt>
          <c:dPt>
            <c:idx val="8"/>
            <c:invertIfNegative val="0"/>
            <c:bubble3D val="0"/>
            <c:spPr>
              <a:solidFill>
                <a:srgbClr val="00B0F0"/>
              </a:solidFill>
              <a:ln w="6350">
                <a:noFill/>
              </a:ln>
              <a:effectLst/>
              <a:scene3d>
                <a:camera prst="orthographicFront"/>
                <a:lightRig rig="threePt" dir="t"/>
              </a:scene3d>
            </c:spPr>
          </c:dPt>
          <c:dPt>
            <c:idx val="9"/>
            <c:invertIfNegative val="0"/>
            <c:bubble3D val="0"/>
            <c:spPr>
              <a:solidFill>
                <a:srgbClr val="3399FF"/>
              </a:solidFill>
              <a:ln w="6350">
                <a:noFill/>
              </a:ln>
              <a:effectLst/>
              <a:scene3d>
                <a:camera prst="orthographicFront"/>
                <a:lightRig rig="threePt" dir="t"/>
              </a:scene3d>
            </c:spPr>
          </c:dPt>
          <c:dPt>
            <c:idx val="11"/>
            <c:invertIfNegative val="0"/>
            <c:bubble3D val="0"/>
            <c:spPr>
              <a:solidFill>
                <a:srgbClr val="0070C0"/>
              </a:solidFill>
              <a:ln w="6350">
                <a:noFill/>
              </a:ln>
              <a:effectLst/>
              <a:scene3d>
                <a:camera prst="orthographicFront"/>
                <a:lightRig rig="threePt" dir="t"/>
              </a:scene3d>
            </c:spPr>
          </c:dPt>
          <c:dPt>
            <c:idx val="12"/>
            <c:invertIfNegative val="0"/>
            <c:bubble3D val="0"/>
            <c:spPr>
              <a:solidFill>
                <a:srgbClr val="3366CC"/>
              </a:solidFill>
              <a:ln w="6350">
                <a:noFill/>
              </a:ln>
              <a:effectLst/>
              <a:scene3d>
                <a:camera prst="orthographicFront"/>
                <a:lightRig rig="threePt" dir="t"/>
              </a:scene3d>
            </c:spPr>
          </c:dPt>
          <c:dPt>
            <c:idx val="13"/>
            <c:invertIfNegative val="0"/>
            <c:bubble3D val="0"/>
            <c:spPr>
              <a:solidFill>
                <a:srgbClr val="0033CC"/>
              </a:solidFill>
              <a:ln w="6350">
                <a:noFill/>
              </a:ln>
              <a:effectLst/>
              <a:scene3d>
                <a:camera prst="orthographicFront"/>
                <a:lightRig rig="threePt" dir="t"/>
              </a:scene3d>
            </c:spPr>
          </c:dPt>
          <c:dPt>
            <c:idx val="14"/>
            <c:invertIfNegative val="0"/>
            <c:bubble3D val="0"/>
            <c:spPr>
              <a:solidFill>
                <a:srgbClr val="002060"/>
              </a:solidFill>
              <a:ln w="6350">
                <a:noFill/>
              </a:ln>
              <a:effectLst/>
              <a:scene3d>
                <a:camera prst="orthographicFront"/>
                <a:lightRig rig="threePt" dir="t"/>
              </a:scene3d>
            </c:spPr>
          </c:dPt>
          <c:dLbls>
            <c:dLbl>
              <c:idx val="0"/>
              <c:layout/>
              <c:tx>
                <c:rich>
                  <a:bodyPr/>
                  <a:lstStyle/>
                  <a:p>
                    <a:pPr>
                      <a:defRPr sz="1600">
                        <a:solidFill>
                          <a:schemeClr val="bg2"/>
                        </a:solidFill>
                        <a:latin typeface="+mn-lt"/>
                      </a:defRPr>
                    </a:pPr>
                    <a:r>
                      <a:rPr lang="en-US" smtClean="0">
                        <a:solidFill>
                          <a:schemeClr val="bg2"/>
                        </a:solidFill>
                      </a:rPr>
                      <a:t>*</a:t>
                    </a:r>
                    <a:endParaRPr lang="en-US" dirty="0">
                      <a:solidFill>
                        <a:schemeClr val="bg2"/>
                      </a:solidFill>
                    </a:endParaRPr>
                  </a:p>
                </c:rich>
              </c:tx>
              <c:spPr/>
              <c:showLegendKey val="0"/>
              <c:showVal val="1"/>
              <c:showCatName val="0"/>
              <c:showSerName val="0"/>
              <c:showPercent val="0"/>
              <c:showBubbleSize val="0"/>
            </c:dLbl>
            <c:dLbl>
              <c:idx val="1"/>
              <c:layout/>
              <c:tx>
                <c:rich>
                  <a:bodyPr/>
                  <a:lstStyle/>
                  <a:p>
                    <a:pPr>
                      <a:defRPr sz="1600">
                        <a:solidFill>
                          <a:schemeClr val="bg2"/>
                        </a:solidFill>
                        <a:latin typeface="+mn-lt"/>
                      </a:defRPr>
                    </a:pPr>
                    <a:r>
                      <a:rPr lang="en-US" smtClean="0">
                        <a:solidFill>
                          <a:schemeClr val="bg2"/>
                        </a:solidFill>
                      </a:rPr>
                      <a:t>*</a:t>
                    </a:r>
                    <a:endParaRPr lang="en-US" dirty="0">
                      <a:solidFill>
                        <a:schemeClr val="bg2"/>
                      </a:solidFill>
                    </a:endParaRPr>
                  </a:p>
                </c:rich>
              </c:tx>
              <c:spPr/>
              <c:showLegendKey val="0"/>
              <c:showVal val="1"/>
              <c:showCatName val="0"/>
              <c:showSerName val="0"/>
              <c:showPercent val="0"/>
              <c:showBubbleSize val="0"/>
            </c:dLbl>
            <c:dLbl>
              <c:idx val="3"/>
              <c:layout/>
              <c:tx>
                <c:rich>
                  <a:bodyPr/>
                  <a:lstStyle/>
                  <a:p>
                    <a:pPr>
                      <a:defRPr sz="1600">
                        <a:solidFill>
                          <a:schemeClr val="bg2"/>
                        </a:solidFill>
                        <a:latin typeface="+mn-lt"/>
                      </a:defRPr>
                    </a:pPr>
                    <a:r>
                      <a:rPr lang="en-US" smtClean="0">
                        <a:solidFill>
                          <a:schemeClr val="bg2"/>
                        </a:solidFill>
                      </a:rPr>
                      <a:t>*</a:t>
                    </a:r>
                    <a:endParaRPr lang="en-US" dirty="0">
                      <a:solidFill>
                        <a:schemeClr val="bg2"/>
                      </a:solidFill>
                    </a:endParaRPr>
                  </a:p>
                </c:rich>
              </c:tx>
              <c:spPr/>
              <c:showLegendKey val="0"/>
              <c:showVal val="1"/>
              <c:showCatName val="0"/>
              <c:showSerName val="0"/>
              <c:showPercent val="0"/>
              <c:showBubbleSize val="0"/>
            </c:dLbl>
            <c:dLbl>
              <c:idx val="5"/>
              <c:layout/>
              <c:tx>
                <c:rich>
                  <a:bodyPr/>
                  <a:lstStyle/>
                  <a:p>
                    <a:pPr>
                      <a:defRPr sz="1600">
                        <a:solidFill>
                          <a:schemeClr val="bg2"/>
                        </a:solidFill>
                        <a:latin typeface="+mn-lt"/>
                      </a:defRPr>
                    </a:pPr>
                    <a:r>
                      <a:rPr lang="en-US" smtClean="0">
                        <a:solidFill>
                          <a:schemeClr val="bg2"/>
                        </a:solidFill>
                      </a:rPr>
                      <a:t>*</a:t>
                    </a:r>
                    <a:endParaRPr lang="en-US" dirty="0">
                      <a:solidFill>
                        <a:schemeClr val="bg2"/>
                      </a:solidFill>
                    </a:endParaRPr>
                  </a:p>
                </c:rich>
              </c:tx>
              <c:spPr/>
              <c:showLegendKey val="0"/>
              <c:showVal val="1"/>
              <c:showCatName val="0"/>
              <c:showSerName val="0"/>
              <c:showPercent val="0"/>
              <c:showBubbleSize val="0"/>
            </c:dLbl>
            <c:dLbl>
              <c:idx val="7"/>
              <c:layout/>
              <c:tx>
                <c:rich>
                  <a:bodyPr/>
                  <a:lstStyle/>
                  <a:p>
                    <a:pPr>
                      <a:defRPr sz="1600">
                        <a:solidFill>
                          <a:schemeClr val="bg2"/>
                        </a:solidFill>
                        <a:latin typeface="+mn-lt"/>
                      </a:defRPr>
                    </a:pPr>
                    <a:r>
                      <a:rPr lang="en-US" smtClean="0">
                        <a:solidFill>
                          <a:schemeClr val="bg2"/>
                        </a:solidFill>
                      </a:rPr>
                      <a:t>*</a:t>
                    </a:r>
                    <a:endParaRPr lang="en-US" dirty="0">
                      <a:solidFill>
                        <a:schemeClr val="bg2"/>
                      </a:solidFill>
                    </a:endParaRPr>
                  </a:p>
                </c:rich>
              </c:tx>
              <c:spPr/>
              <c:showLegendKey val="0"/>
              <c:showVal val="1"/>
              <c:showCatName val="0"/>
              <c:showSerName val="0"/>
              <c:showPercent val="0"/>
              <c:showBubbleSize val="0"/>
            </c:dLbl>
            <c:dLbl>
              <c:idx val="9"/>
              <c:layout/>
              <c:tx>
                <c:rich>
                  <a:bodyPr/>
                  <a:lstStyle/>
                  <a:p>
                    <a:pPr>
                      <a:defRPr sz="1600">
                        <a:solidFill>
                          <a:schemeClr val="bg2"/>
                        </a:solidFill>
                        <a:latin typeface="+mn-lt"/>
                      </a:defRPr>
                    </a:pPr>
                    <a:r>
                      <a:rPr lang="en-US" smtClean="0">
                        <a:solidFill>
                          <a:schemeClr val="bg2"/>
                        </a:solidFill>
                      </a:rPr>
                      <a:t>*</a:t>
                    </a:r>
                    <a:endParaRPr lang="en-US" dirty="0">
                      <a:solidFill>
                        <a:schemeClr val="bg2"/>
                      </a:solidFill>
                    </a:endParaRPr>
                  </a:p>
                </c:rich>
              </c:tx>
              <c:spPr/>
              <c:showLegendKey val="0"/>
              <c:showVal val="1"/>
              <c:showCatName val="0"/>
              <c:showSerName val="0"/>
              <c:showPercent val="0"/>
              <c:showBubbleSize val="0"/>
            </c:dLbl>
            <c:dLbl>
              <c:idx val="10"/>
              <c:layout/>
              <c:tx>
                <c:rich>
                  <a:bodyPr/>
                  <a:lstStyle/>
                  <a:p>
                    <a:pPr>
                      <a:defRPr sz="1600">
                        <a:solidFill>
                          <a:schemeClr val="bg2"/>
                        </a:solidFill>
                        <a:latin typeface="+mn-lt"/>
                      </a:defRPr>
                    </a:pPr>
                    <a:r>
                      <a:rPr lang="en-US" smtClean="0">
                        <a:solidFill>
                          <a:schemeClr val="bg2"/>
                        </a:solidFill>
                      </a:rPr>
                      <a:t>*</a:t>
                    </a:r>
                    <a:endParaRPr lang="en-US" dirty="0">
                      <a:solidFill>
                        <a:schemeClr val="bg2"/>
                      </a:solidFill>
                    </a:endParaRPr>
                  </a:p>
                </c:rich>
              </c:tx>
              <c:spPr/>
              <c:showLegendKey val="0"/>
              <c:showVal val="1"/>
              <c:showCatName val="0"/>
              <c:showSerName val="0"/>
              <c:showPercent val="0"/>
              <c:showBubbleSize val="0"/>
            </c:dLbl>
            <c:dLbl>
              <c:idx val="13"/>
              <c:layout/>
              <c:tx>
                <c:rich>
                  <a:bodyPr/>
                  <a:lstStyle/>
                  <a:p>
                    <a:pPr>
                      <a:defRPr sz="1600">
                        <a:solidFill>
                          <a:schemeClr val="bg2"/>
                        </a:solidFill>
                        <a:latin typeface="+mn-lt"/>
                      </a:defRPr>
                    </a:pPr>
                    <a:r>
                      <a:rPr lang="en-US" smtClean="0">
                        <a:solidFill>
                          <a:schemeClr val="bg2"/>
                        </a:solidFill>
                      </a:rPr>
                      <a:t>*</a:t>
                    </a:r>
                    <a:endParaRPr lang="en-US" dirty="0">
                      <a:solidFill>
                        <a:schemeClr val="bg2"/>
                      </a:solidFill>
                    </a:endParaRPr>
                  </a:p>
                </c:rich>
              </c:tx>
              <c:spPr/>
              <c:showLegendKey val="0"/>
              <c:showVal val="1"/>
              <c:showCatName val="0"/>
              <c:showSerName val="0"/>
              <c:showPercent val="0"/>
              <c:showBubbleSize val="0"/>
            </c:dLbl>
            <c:txPr>
              <a:bodyPr/>
              <a:lstStyle/>
              <a:p>
                <a:pPr>
                  <a:defRPr sz="1600">
                    <a:latin typeface="+mn-lt"/>
                  </a:defRPr>
                </a:pPr>
                <a:endParaRPr lang="fr-FR"/>
              </a:p>
            </c:txPr>
            <c:showLegendKey val="0"/>
            <c:showVal val="1"/>
            <c:showCatName val="0"/>
            <c:showSerName val="0"/>
            <c:showPercent val="0"/>
            <c:showBubbleSize val="0"/>
            <c:showLeaderLines val="0"/>
          </c:dLbls>
          <c:cat>
            <c:strRef>
              <c:f>Sheet1!$A$2:$A$16</c:f>
              <c:strCache>
                <c:ptCount val="15"/>
                <c:pt idx="0">
                  <c:v>Nathalie Arthaud</c:v>
                </c:pt>
                <c:pt idx="1">
                  <c:v>Philippe Poutou</c:v>
                </c:pt>
                <c:pt idx="2">
                  <c:v>Jean-Luc Mélenchon</c:v>
                </c:pt>
                <c:pt idx="3">
                  <c:v>Jean-Pierre Chevènement</c:v>
                </c:pt>
                <c:pt idx="4">
                  <c:v>François Hollande</c:v>
                </c:pt>
                <c:pt idx="5">
                  <c:v>Eva Joly</c:v>
                </c:pt>
                <c:pt idx="6">
                  <c:v>François Bayrou</c:v>
                </c:pt>
                <c:pt idx="7">
                  <c:v>Corinne Lepage</c:v>
                </c:pt>
                <c:pt idx="8">
                  <c:v>Dominique de Villepin</c:v>
                </c:pt>
                <c:pt idx="9">
                  <c:v>Hervé Morin</c:v>
                </c:pt>
                <c:pt idx="10">
                  <c:v>Frédéric Nihous</c:v>
                </c:pt>
                <c:pt idx="11">
                  <c:v>Nicolas Sarkozy</c:v>
                </c:pt>
                <c:pt idx="12">
                  <c:v>Christine Boutin</c:v>
                </c:pt>
                <c:pt idx="13">
                  <c:v>Nicolas Dupont-Aignan</c:v>
                </c:pt>
                <c:pt idx="14">
                  <c:v>Marine Le Pen</c:v>
                </c:pt>
              </c:strCache>
            </c:strRef>
          </c:cat>
          <c:val>
            <c:numRef>
              <c:f>Sheet1!$B$2:$B$16</c:f>
              <c:numCache>
                <c:formatCode>General</c:formatCode>
                <c:ptCount val="15"/>
                <c:pt idx="0">
                  <c:v>0</c:v>
                </c:pt>
                <c:pt idx="1">
                  <c:v>0</c:v>
                </c:pt>
                <c:pt idx="2">
                  <c:v>2</c:v>
                </c:pt>
                <c:pt idx="3">
                  <c:v>0</c:v>
                </c:pt>
                <c:pt idx="4">
                  <c:v>22</c:v>
                </c:pt>
                <c:pt idx="5">
                  <c:v>0</c:v>
                </c:pt>
                <c:pt idx="6">
                  <c:v>17</c:v>
                </c:pt>
                <c:pt idx="7">
                  <c:v>0</c:v>
                </c:pt>
                <c:pt idx="8">
                  <c:v>3</c:v>
                </c:pt>
                <c:pt idx="9">
                  <c:v>0</c:v>
                </c:pt>
                <c:pt idx="10">
                  <c:v>0</c:v>
                </c:pt>
                <c:pt idx="11">
                  <c:v>38</c:v>
                </c:pt>
                <c:pt idx="12">
                  <c:v>1</c:v>
                </c:pt>
                <c:pt idx="13">
                  <c:v>0</c:v>
                </c:pt>
                <c:pt idx="14">
                  <c:v>17</c:v>
                </c:pt>
              </c:numCache>
            </c:numRef>
          </c:val>
        </c:ser>
        <c:dLbls>
          <c:showLegendKey val="0"/>
          <c:showVal val="0"/>
          <c:showCatName val="0"/>
          <c:showSerName val="0"/>
          <c:showPercent val="0"/>
          <c:showBubbleSize val="0"/>
        </c:dLbls>
        <c:gapWidth val="60"/>
        <c:overlap val="15"/>
        <c:axId val="91040000"/>
        <c:axId val="91054080"/>
      </c:barChart>
      <c:catAx>
        <c:axId val="91040000"/>
        <c:scaling>
          <c:orientation val="maxMin"/>
        </c:scaling>
        <c:delete val="0"/>
        <c:axPos val="l"/>
        <c:numFmt formatCode="General" sourceLinked="1"/>
        <c:majorTickMark val="out"/>
        <c:minorTickMark val="none"/>
        <c:tickLblPos val="nextTo"/>
        <c:spPr>
          <a:ln w="2963">
            <a:noFill/>
            <a:prstDash val="solid"/>
          </a:ln>
        </c:spPr>
        <c:txPr>
          <a:bodyPr rot="0" vert="horz"/>
          <a:lstStyle/>
          <a:p>
            <a:pPr>
              <a:defRPr sz="1400" b="0">
                <a:latin typeface="Calibri" pitchFamily="34" charset="0"/>
                <a:cs typeface="Calibri" pitchFamily="34" charset="0"/>
              </a:defRPr>
            </a:pPr>
            <a:endParaRPr lang="fr-FR"/>
          </a:p>
        </c:txPr>
        <c:crossAx val="91054080"/>
        <c:crosses val="autoZero"/>
        <c:auto val="1"/>
        <c:lblAlgn val="ctr"/>
        <c:lblOffset val="100"/>
        <c:tickLblSkip val="1"/>
        <c:tickMarkSkip val="1"/>
        <c:noMultiLvlLbl val="0"/>
      </c:catAx>
      <c:valAx>
        <c:axId val="91054080"/>
        <c:scaling>
          <c:orientation val="minMax"/>
          <c:max val="45"/>
          <c:min val="0"/>
        </c:scaling>
        <c:delete val="1"/>
        <c:axPos val="t"/>
        <c:numFmt formatCode="General" sourceLinked="1"/>
        <c:majorTickMark val="out"/>
        <c:minorTickMark val="none"/>
        <c:tickLblPos val="none"/>
        <c:crossAx val="91040000"/>
        <c:crosses val="autoZero"/>
        <c:crossBetween val="between"/>
      </c:valAx>
      <c:spPr>
        <a:noFill/>
        <a:ln w="25388">
          <a:noFill/>
        </a:ln>
      </c:spPr>
    </c:plotArea>
    <c:plotVisOnly val="1"/>
    <c:dispBlanksAs val="gap"/>
    <c:showDLblsOverMax val="0"/>
  </c:chart>
  <c:spPr>
    <a:noFill/>
    <a:ln>
      <a:noFill/>
    </a:ln>
  </c:spPr>
  <c:txPr>
    <a:bodyPr/>
    <a:lstStyle/>
    <a:p>
      <a:pPr>
        <a:defRPr sz="1198" b="1" i="0" u="none" strike="noStrike" baseline="0">
          <a:solidFill>
            <a:schemeClr val="tx1"/>
          </a:solidFill>
          <a:latin typeface="Arial"/>
          <a:ea typeface="Arial"/>
          <a:cs typeface="Arial"/>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921765555016912"/>
          <c:y val="0"/>
          <c:w val="0.75498763987715023"/>
          <c:h val="0.85302562754713784"/>
        </c:manualLayout>
      </c:layout>
      <c:barChart>
        <c:barDir val="bar"/>
        <c:grouping val="clustered"/>
        <c:varyColors val="0"/>
        <c:ser>
          <c:idx val="0"/>
          <c:order val="0"/>
          <c:tx>
            <c:strRef>
              <c:f>Feuil1!$B$1</c:f>
              <c:strCache>
                <c:ptCount val="1"/>
                <c:pt idx="0">
                  <c:v>Ensemble des catholiques pratiquants</c:v>
                </c:pt>
              </c:strCache>
            </c:strRef>
          </c:tx>
          <c:spPr>
            <a:solidFill>
              <a:srgbClr val="00B0F0"/>
            </a:solidFill>
            <a:ln>
              <a:noFill/>
            </a:ln>
          </c:spPr>
          <c:invertIfNegative val="0"/>
          <c:dLbls>
            <c:txPr>
              <a:bodyPr/>
              <a:lstStyle/>
              <a:p>
                <a:pPr>
                  <a:defRPr sz="1600" b="1">
                    <a:solidFill>
                      <a:srgbClr val="00B0F0"/>
                    </a:solidFill>
                  </a:defRPr>
                </a:pPr>
                <a:endParaRPr lang="fr-FR"/>
              </a:p>
            </c:txPr>
            <c:showLegendKey val="0"/>
            <c:showVal val="1"/>
            <c:showCatName val="0"/>
            <c:showSerName val="0"/>
            <c:showPercent val="0"/>
            <c:showBubbleSize val="0"/>
            <c:showLeaderLines val="0"/>
          </c:dLbls>
          <c:cat>
            <c:strRef>
              <c:f>Feuil1!$A$2:$A$7</c:f>
              <c:strCache>
                <c:ptCount val="6"/>
                <c:pt idx="0">
                  <c:v>Nicolas Sarkozy</c:v>
                </c:pt>
                <c:pt idx="1">
                  <c:v>François Hollande</c:v>
                </c:pt>
                <c:pt idx="2">
                  <c:v>Marine Le Pen</c:v>
                </c:pt>
                <c:pt idx="3">
                  <c:v>François Bayrou</c:v>
                </c:pt>
                <c:pt idx="4">
                  <c:v>Jean-Luc Mélenchon</c:v>
                </c:pt>
                <c:pt idx="5">
                  <c:v>Dominique de Villepin</c:v>
                </c:pt>
              </c:strCache>
            </c:strRef>
          </c:cat>
          <c:val>
            <c:numRef>
              <c:f>Feuil1!$B$2:$B$7</c:f>
              <c:numCache>
                <c:formatCode>General</c:formatCode>
                <c:ptCount val="6"/>
                <c:pt idx="0">
                  <c:v>38</c:v>
                </c:pt>
                <c:pt idx="1">
                  <c:v>22</c:v>
                </c:pt>
                <c:pt idx="2">
                  <c:v>17</c:v>
                </c:pt>
                <c:pt idx="3">
                  <c:v>17</c:v>
                </c:pt>
                <c:pt idx="4">
                  <c:v>2</c:v>
                </c:pt>
                <c:pt idx="5">
                  <c:v>3</c:v>
                </c:pt>
              </c:numCache>
            </c:numRef>
          </c:val>
        </c:ser>
        <c:ser>
          <c:idx val="1"/>
          <c:order val="1"/>
          <c:tx>
            <c:strRef>
              <c:f>Feuil1!$C$1</c:f>
              <c:strCache>
                <c:ptCount val="1"/>
                <c:pt idx="0">
                  <c:v>Ensemble des Français</c:v>
                </c:pt>
              </c:strCache>
            </c:strRef>
          </c:tx>
          <c:spPr>
            <a:solidFill>
              <a:schemeClr val="tx2">
                <a:lumMod val="50000"/>
                <a:lumOff val="50000"/>
              </a:schemeClr>
            </a:solidFill>
            <a:ln>
              <a:noFill/>
            </a:ln>
          </c:spPr>
          <c:invertIfNegative val="0"/>
          <c:dLbls>
            <c:txPr>
              <a:bodyPr/>
              <a:lstStyle/>
              <a:p>
                <a:pPr>
                  <a:defRPr sz="1600" b="1">
                    <a:solidFill>
                      <a:schemeClr val="tx2">
                        <a:lumMod val="50000"/>
                        <a:lumOff val="50000"/>
                      </a:schemeClr>
                    </a:solidFill>
                  </a:defRPr>
                </a:pPr>
                <a:endParaRPr lang="fr-FR"/>
              </a:p>
            </c:txPr>
            <c:showLegendKey val="0"/>
            <c:showVal val="1"/>
            <c:showCatName val="0"/>
            <c:showSerName val="0"/>
            <c:showPercent val="0"/>
            <c:showBubbleSize val="0"/>
            <c:showLeaderLines val="0"/>
          </c:dLbls>
          <c:cat>
            <c:strRef>
              <c:f>Feuil1!$A$2:$A$7</c:f>
              <c:strCache>
                <c:ptCount val="6"/>
                <c:pt idx="0">
                  <c:v>Nicolas Sarkozy</c:v>
                </c:pt>
                <c:pt idx="1">
                  <c:v>François Hollande</c:v>
                </c:pt>
                <c:pt idx="2">
                  <c:v>Marine Le Pen</c:v>
                </c:pt>
                <c:pt idx="3">
                  <c:v>François Bayrou</c:v>
                </c:pt>
                <c:pt idx="4">
                  <c:v>Jean-Luc Mélenchon</c:v>
                </c:pt>
                <c:pt idx="5">
                  <c:v>Dominique de Villepin</c:v>
                </c:pt>
              </c:strCache>
            </c:strRef>
          </c:cat>
          <c:val>
            <c:numRef>
              <c:f>Feuil1!$C$2:$C$7</c:f>
              <c:numCache>
                <c:formatCode>General</c:formatCode>
                <c:ptCount val="6"/>
                <c:pt idx="0">
                  <c:v>24</c:v>
                </c:pt>
                <c:pt idx="1">
                  <c:v>28</c:v>
                </c:pt>
                <c:pt idx="2">
                  <c:v>19</c:v>
                </c:pt>
                <c:pt idx="3">
                  <c:v>14.000000000000002</c:v>
                </c:pt>
                <c:pt idx="4">
                  <c:v>8</c:v>
                </c:pt>
                <c:pt idx="5">
                  <c:v>2.5</c:v>
                </c:pt>
              </c:numCache>
            </c:numRef>
          </c:val>
        </c:ser>
        <c:dLbls>
          <c:showLegendKey val="0"/>
          <c:showVal val="0"/>
          <c:showCatName val="0"/>
          <c:showSerName val="0"/>
          <c:showPercent val="0"/>
          <c:showBubbleSize val="0"/>
        </c:dLbls>
        <c:gapWidth val="78"/>
        <c:axId val="210258560"/>
        <c:axId val="210268544"/>
      </c:barChart>
      <c:catAx>
        <c:axId val="210258560"/>
        <c:scaling>
          <c:orientation val="maxMin"/>
        </c:scaling>
        <c:delete val="0"/>
        <c:axPos val="l"/>
        <c:numFmt formatCode="General" sourceLinked="1"/>
        <c:majorTickMark val="out"/>
        <c:minorTickMark val="none"/>
        <c:tickLblPos val="nextTo"/>
        <c:spPr>
          <a:ln>
            <a:noFill/>
          </a:ln>
        </c:spPr>
        <c:crossAx val="210268544"/>
        <c:crosses val="autoZero"/>
        <c:auto val="1"/>
        <c:lblAlgn val="ctr"/>
        <c:lblOffset val="100"/>
        <c:noMultiLvlLbl val="0"/>
      </c:catAx>
      <c:valAx>
        <c:axId val="210268544"/>
        <c:scaling>
          <c:orientation val="minMax"/>
          <c:max val="50"/>
        </c:scaling>
        <c:delete val="1"/>
        <c:axPos val="t"/>
        <c:numFmt formatCode="General" sourceLinked="1"/>
        <c:majorTickMark val="out"/>
        <c:minorTickMark val="none"/>
        <c:tickLblPos val="none"/>
        <c:crossAx val="210258560"/>
        <c:crosses val="autoZero"/>
        <c:crossBetween val="between"/>
      </c:valAx>
      <c:spPr>
        <a:noFill/>
        <a:ln w="25389">
          <a:noFill/>
        </a:ln>
      </c:spPr>
    </c:plotArea>
    <c:legend>
      <c:legendPos val="r"/>
      <c:layout>
        <c:manualLayout>
          <c:xMode val="edge"/>
          <c:yMode val="edge"/>
          <c:x val="0.47852401026924096"/>
          <c:y val="0.85060228631945067"/>
          <c:w val="0.39048275452201714"/>
          <c:h val="0.14916934405196128"/>
        </c:manualLayout>
      </c:layout>
      <c:overlay val="0"/>
    </c:legend>
    <c:plotVisOnly val="1"/>
    <c:dispBlanksAs val="gap"/>
    <c:showDLblsOverMax val="0"/>
  </c:chart>
  <c:txPr>
    <a:bodyPr/>
    <a:lstStyle/>
    <a:p>
      <a:pPr>
        <a:defRPr sz="1400">
          <a:latin typeface="+mn-lt"/>
        </a:defRPr>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141412846147832"/>
          <c:y val="0.15465295522719696"/>
          <c:w val="0.71914136366151482"/>
          <c:h val="0.84534704477280298"/>
        </c:manualLayout>
      </c:layout>
      <c:barChart>
        <c:barDir val="bar"/>
        <c:grouping val="stacked"/>
        <c:varyColors val="0"/>
        <c:ser>
          <c:idx val="0"/>
          <c:order val="0"/>
          <c:tx>
            <c:strRef>
              <c:f>Sheet1!$B$1</c:f>
              <c:strCache>
                <c:ptCount val="1"/>
                <c:pt idx="0">
                  <c:v>Jean-Luc Mélenchon</c:v>
                </c:pt>
              </c:strCache>
            </c:strRef>
          </c:tx>
          <c:spPr>
            <a:solidFill>
              <a:srgbClr val="FF0000"/>
            </a:solidFill>
            <a:ln w="38100">
              <a:solidFill>
                <a:schemeClr val="bg1"/>
              </a:solidFill>
            </a:ln>
          </c:spPr>
          <c:invertIfNegative val="0"/>
          <c:dLbls>
            <c:txPr>
              <a:bodyPr/>
              <a:lstStyle/>
              <a:p>
                <a:pPr algn="ctr">
                  <a:defRPr lang="fr-FR" sz="1400" b="1" i="0" u="none" strike="noStrike" kern="1200" baseline="0">
                    <a:solidFill>
                      <a:schemeClr val="bg1"/>
                    </a:solidFill>
                    <a:latin typeface="+mn-lt"/>
                    <a:ea typeface="Arial"/>
                    <a:cs typeface="Arial"/>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Sheet1!$B$2:$B$7</c:f>
              <c:numCache>
                <c:formatCode>General</c:formatCode>
                <c:ptCount val="6"/>
                <c:pt idx="0">
                  <c:v>8</c:v>
                </c:pt>
                <c:pt idx="1">
                  <c:v>6</c:v>
                </c:pt>
                <c:pt idx="3">
                  <c:v>2</c:v>
                </c:pt>
                <c:pt idx="4">
                  <c:v>7</c:v>
                </c:pt>
                <c:pt idx="5">
                  <c:v>15</c:v>
                </c:pt>
              </c:numCache>
            </c:numRef>
          </c:val>
        </c:ser>
        <c:ser>
          <c:idx val="2"/>
          <c:order val="1"/>
          <c:tx>
            <c:strRef>
              <c:f>Sheet1!$C$1</c:f>
              <c:strCache>
                <c:ptCount val="1"/>
                <c:pt idx="0">
                  <c:v>François Hollande</c:v>
                </c:pt>
              </c:strCache>
            </c:strRef>
          </c:tx>
          <c:spPr>
            <a:solidFill>
              <a:srgbClr val="FF6699"/>
            </a:solidFill>
            <a:ln w="38100">
              <a:solidFill>
                <a:schemeClr val="bg1"/>
              </a:solidFill>
            </a:ln>
          </c:spPr>
          <c:invertIfNegative val="0"/>
          <c:dLbls>
            <c:txPr>
              <a:bodyPr/>
              <a:lstStyle/>
              <a:p>
                <a:pPr>
                  <a:defRPr sz="1400">
                    <a:solidFill>
                      <a:schemeClr val="bg1"/>
                    </a:solidFill>
                    <a:latin typeface="+mn-lt"/>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Sheet1!$C$2:$C$7</c:f>
              <c:numCache>
                <c:formatCode>General</c:formatCode>
                <c:ptCount val="6"/>
                <c:pt idx="0">
                  <c:v>28</c:v>
                </c:pt>
                <c:pt idx="1">
                  <c:v>26</c:v>
                </c:pt>
                <c:pt idx="3">
                  <c:v>22</c:v>
                </c:pt>
                <c:pt idx="4">
                  <c:v>27</c:v>
                </c:pt>
                <c:pt idx="5">
                  <c:v>34</c:v>
                </c:pt>
              </c:numCache>
            </c:numRef>
          </c:val>
        </c:ser>
        <c:ser>
          <c:idx val="1"/>
          <c:order val="2"/>
          <c:tx>
            <c:strRef>
              <c:f>Sheet1!$D$1</c:f>
              <c:strCache>
                <c:ptCount val="1"/>
                <c:pt idx="0">
                  <c:v>Eva Joly</c:v>
                </c:pt>
              </c:strCache>
            </c:strRef>
          </c:tx>
          <c:spPr>
            <a:solidFill>
              <a:srgbClr val="00B050"/>
            </a:solidFill>
            <a:ln w="38100">
              <a:solidFill>
                <a:schemeClr val="bg1"/>
              </a:solidFill>
            </a:ln>
          </c:spPr>
          <c:invertIfNegative val="0"/>
          <c:dLbls>
            <c:txPr>
              <a:bodyPr/>
              <a:lstStyle/>
              <a:p>
                <a:pPr algn="ctr">
                  <a:defRPr lang="fr-FR" sz="1400" b="1" i="0" u="none" strike="noStrike" kern="1200" baseline="0">
                    <a:solidFill>
                      <a:schemeClr val="tx1"/>
                    </a:solidFill>
                    <a:latin typeface="+mn-lt"/>
                    <a:ea typeface="Arial"/>
                    <a:cs typeface="Arial"/>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Sheet1!$D$2:$D$7</c:f>
              <c:numCache>
                <c:formatCode>General</c:formatCode>
                <c:ptCount val="6"/>
                <c:pt idx="0">
                  <c:v>2.5</c:v>
                </c:pt>
                <c:pt idx="1">
                  <c:v>1</c:v>
                </c:pt>
                <c:pt idx="4">
                  <c:v>1</c:v>
                </c:pt>
                <c:pt idx="5">
                  <c:v>5</c:v>
                </c:pt>
              </c:numCache>
            </c:numRef>
          </c:val>
        </c:ser>
        <c:ser>
          <c:idx val="3"/>
          <c:order val="3"/>
          <c:tx>
            <c:strRef>
              <c:f>Sheet1!$E$1</c:f>
              <c:strCache>
                <c:ptCount val="1"/>
                <c:pt idx="0">
                  <c:v>François Bayrou</c:v>
                </c:pt>
              </c:strCache>
            </c:strRef>
          </c:tx>
          <c:spPr>
            <a:solidFill>
              <a:srgbClr val="FF6600"/>
            </a:solidFill>
            <a:ln w="38100">
              <a:solidFill>
                <a:schemeClr val="bg1"/>
              </a:solidFill>
            </a:ln>
          </c:spPr>
          <c:invertIfNegative val="0"/>
          <c:dLbls>
            <c:txPr>
              <a:bodyPr/>
              <a:lstStyle/>
              <a:p>
                <a:pPr algn="ctr">
                  <a:defRPr lang="fr-FR" sz="1400" b="1" i="0" u="none" strike="noStrike" kern="1200" baseline="0">
                    <a:solidFill>
                      <a:schemeClr val="bg1"/>
                    </a:solidFill>
                    <a:latin typeface="+mn-lt"/>
                    <a:ea typeface="Arial"/>
                    <a:cs typeface="Arial"/>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Sheet1!$E$2:$E$7</c:f>
              <c:numCache>
                <c:formatCode>General</c:formatCode>
                <c:ptCount val="6"/>
                <c:pt idx="0">
                  <c:v>14</c:v>
                </c:pt>
                <c:pt idx="1">
                  <c:v>12</c:v>
                </c:pt>
                <c:pt idx="3">
                  <c:v>17</c:v>
                </c:pt>
                <c:pt idx="4">
                  <c:v>10</c:v>
                </c:pt>
                <c:pt idx="5">
                  <c:v>15</c:v>
                </c:pt>
              </c:numCache>
            </c:numRef>
          </c:val>
        </c:ser>
        <c:ser>
          <c:idx val="4"/>
          <c:order val="4"/>
          <c:tx>
            <c:strRef>
              <c:f>Sheet1!$F$1</c:f>
              <c:strCache>
                <c:ptCount val="1"/>
                <c:pt idx="0">
                  <c:v>Dominique de Villepin</c:v>
                </c:pt>
              </c:strCache>
            </c:strRef>
          </c:tx>
          <c:spPr>
            <a:solidFill>
              <a:srgbClr val="00B0F0"/>
            </a:solidFill>
            <a:ln w="38100">
              <a:solidFill>
                <a:schemeClr val="bg1"/>
              </a:solidFill>
            </a:ln>
          </c:spPr>
          <c:invertIfNegative val="0"/>
          <c:dLbls>
            <c:txPr>
              <a:bodyPr/>
              <a:lstStyle/>
              <a:p>
                <a:pPr algn="ctr">
                  <a:defRPr lang="fr-FR" sz="1400" b="1" i="0" u="none" strike="noStrike" kern="1200" baseline="0">
                    <a:solidFill>
                      <a:srgbClr val="000000"/>
                    </a:solidFill>
                    <a:latin typeface="+mn-lt"/>
                    <a:ea typeface="Arial"/>
                    <a:cs typeface="Arial"/>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Sheet1!$F$2:$F$7</c:f>
              <c:numCache>
                <c:formatCode>General</c:formatCode>
                <c:ptCount val="6"/>
                <c:pt idx="0">
                  <c:v>2.5</c:v>
                </c:pt>
                <c:pt idx="1">
                  <c:v>4</c:v>
                </c:pt>
                <c:pt idx="3">
                  <c:v>3</c:v>
                </c:pt>
                <c:pt idx="4">
                  <c:v>4</c:v>
                </c:pt>
                <c:pt idx="5">
                  <c:v>3</c:v>
                </c:pt>
              </c:numCache>
            </c:numRef>
          </c:val>
        </c:ser>
        <c:ser>
          <c:idx val="5"/>
          <c:order val="5"/>
          <c:tx>
            <c:strRef>
              <c:f>Sheet1!$G$1</c:f>
              <c:strCache>
                <c:ptCount val="1"/>
                <c:pt idx="0">
                  <c:v>Nicolas Sarkozy</c:v>
                </c:pt>
              </c:strCache>
            </c:strRef>
          </c:tx>
          <c:spPr>
            <a:solidFill>
              <a:srgbClr val="0070C0"/>
            </a:solidFill>
            <a:ln w="38100">
              <a:solidFill>
                <a:schemeClr val="bg1"/>
              </a:solidFill>
            </a:ln>
          </c:spPr>
          <c:invertIfNegative val="0"/>
          <c:dLbls>
            <c:txPr>
              <a:bodyPr/>
              <a:lstStyle/>
              <a:p>
                <a:pPr algn="ctr">
                  <a:defRPr lang="fr-FR" sz="1400" b="1" i="0" u="none" strike="noStrike" kern="1200" baseline="0">
                    <a:solidFill>
                      <a:schemeClr val="bg1"/>
                    </a:solidFill>
                    <a:latin typeface="+mn-lt"/>
                    <a:ea typeface="Arial"/>
                    <a:cs typeface="Arial"/>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Sheet1!$G$2:$G$7</c:f>
              <c:numCache>
                <c:formatCode>General</c:formatCode>
                <c:ptCount val="6"/>
                <c:pt idx="0">
                  <c:v>24</c:v>
                </c:pt>
                <c:pt idx="1">
                  <c:v>30</c:v>
                </c:pt>
                <c:pt idx="3">
                  <c:v>38</c:v>
                </c:pt>
                <c:pt idx="4">
                  <c:v>28</c:v>
                </c:pt>
                <c:pt idx="5">
                  <c:v>12</c:v>
                </c:pt>
              </c:numCache>
            </c:numRef>
          </c:val>
        </c:ser>
        <c:ser>
          <c:idx val="6"/>
          <c:order val="6"/>
          <c:tx>
            <c:strRef>
              <c:f>Sheet1!$H$1</c:f>
              <c:strCache>
                <c:ptCount val="1"/>
                <c:pt idx="0">
                  <c:v>Marine Le Pen</c:v>
                </c:pt>
              </c:strCache>
            </c:strRef>
          </c:tx>
          <c:spPr>
            <a:solidFill>
              <a:srgbClr val="002060"/>
            </a:solidFill>
            <a:ln w="38100">
              <a:solidFill>
                <a:schemeClr val="bg1"/>
              </a:solidFill>
            </a:ln>
          </c:spPr>
          <c:invertIfNegative val="0"/>
          <c:dLbls>
            <c:txPr>
              <a:bodyPr/>
              <a:lstStyle/>
              <a:p>
                <a:pPr algn="ctr">
                  <a:defRPr lang="fr-FR" sz="1400" b="1" i="0" u="none" strike="noStrike" kern="1200" baseline="0">
                    <a:solidFill>
                      <a:schemeClr val="bg1"/>
                    </a:solidFill>
                    <a:latin typeface="+mn-lt"/>
                    <a:ea typeface="Arial"/>
                    <a:cs typeface="Arial"/>
                  </a:defRPr>
                </a:pPr>
                <a:endParaRPr lang="fr-FR"/>
              </a:p>
            </c:txPr>
            <c:showLegendKey val="0"/>
            <c:showVal val="1"/>
            <c:showCatName val="0"/>
            <c:showSerName val="0"/>
            <c:showPercent val="0"/>
            <c:showBubbleSize val="0"/>
            <c:showLeaderLines val="0"/>
          </c:dLbls>
          <c:cat>
            <c:strRef>
              <c:f>Sheet1!$A$2:$A$7</c:f>
              <c:strCache>
                <c:ptCount val="6"/>
                <c:pt idx="0">
                  <c:v>Ensemble des Français</c:v>
                </c:pt>
                <c:pt idx="1">
                  <c:v>Ensemble des catholiques</c:v>
                </c:pt>
                <c:pt idx="3">
                  <c:v>Catholiques pratiquants</c:v>
                </c:pt>
                <c:pt idx="4">
                  <c:v>Catholiques non pratiquants</c:v>
                </c:pt>
                <c:pt idx="5">
                  <c:v>Sans religion</c:v>
                </c:pt>
              </c:strCache>
            </c:strRef>
          </c:cat>
          <c:val>
            <c:numRef>
              <c:f>Sheet1!$H$2:$H$7</c:f>
              <c:numCache>
                <c:formatCode>General</c:formatCode>
                <c:ptCount val="6"/>
                <c:pt idx="0">
                  <c:v>19</c:v>
                </c:pt>
                <c:pt idx="1">
                  <c:v>20</c:v>
                </c:pt>
                <c:pt idx="3">
                  <c:v>17</c:v>
                </c:pt>
                <c:pt idx="4">
                  <c:v>21</c:v>
                </c:pt>
                <c:pt idx="5">
                  <c:v>15</c:v>
                </c:pt>
              </c:numCache>
            </c:numRef>
          </c:val>
        </c:ser>
        <c:dLbls>
          <c:showLegendKey val="0"/>
          <c:showVal val="0"/>
          <c:showCatName val="0"/>
          <c:showSerName val="0"/>
          <c:showPercent val="0"/>
          <c:showBubbleSize val="0"/>
        </c:dLbls>
        <c:gapWidth val="85"/>
        <c:overlap val="100"/>
        <c:axId val="209935744"/>
        <c:axId val="210056704"/>
      </c:barChart>
      <c:catAx>
        <c:axId val="209935744"/>
        <c:scaling>
          <c:orientation val="maxMin"/>
        </c:scaling>
        <c:delete val="0"/>
        <c:axPos val="l"/>
        <c:numFmt formatCode="General" sourceLinked="1"/>
        <c:majorTickMark val="out"/>
        <c:minorTickMark val="none"/>
        <c:tickLblPos val="nextTo"/>
        <c:spPr>
          <a:ln w="2963">
            <a:noFill/>
            <a:prstDash val="solid"/>
          </a:ln>
        </c:spPr>
        <c:txPr>
          <a:bodyPr rot="0" vert="horz"/>
          <a:lstStyle/>
          <a:p>
            <a:pPr>
              <a:defRPr sz="1400" b="0">
                <a:latin typeface="+mn-lt"/>
                <a:cs typeface="Tahoma" pitchFamily="34" charset="0"/>
              </a:defRPr>
            </a:pPr>
            <a:endParaRPr lang="fr-FR"/>
          </a:p>
        </c:txPr>
        <c:crossAx val="210056704"/>
        <c:crosses val="autoZero"/>
        <c:auto val="1"/>
        <c:lblAlgn val="ctr"/>
        <c:lblOffset val="100"/>
        <c:tickLblSkip val="1"/>
        <c:tickMarkSkip val="1"/>
        <c:noMultiLvlLbl val="0"/>
      </c:catAx>
      <c:valAx>
        <c:axId val="210056704"/>
        <c:scaling>
          <c:orientation val="minMax"/>
          <c:max val="100"/>
          <c:min val="0"/>
        </c:scaling>
        <c:delete val="1"/>
        <c:axPos val="t"/>
        <c:numFmt formatCode="General" sourceLinked="1"/>
        <c:majorTickMark val="out"/>
        <c:minorTickMark val="none"/>
        <c:tickLblPos val="none"/>
        <c:crossAx val="209935744"/>
        <c:crosses val="autoZero"/>
        <c:crossBetween val="between"/>
      </c:valAx>
      <c:spPr>
        <a:noFill/>
        <a:ln w="25388">
          <a:noFill/>
        </a:ln>
      </c:spPr>
    </c:plotArea>
    <c:legend>
      <c:legendPos val="b"/>
      <c:layout>
        <c:manualLayout>
          <c:xMode val="edge"/>
          <c:yMode val="edge"/>
          <c:x val="5.6971504531573451E-2"/>
          <c:y val="5.3557541225578119E-2"/>
          <c:w val="0.93745130940910815"/>
          <c:h val="7.0894900566603705E-2"/>
        </c:manualLayout>
      </c:layout>
      <c:overlay val="0"/>
      <c:txPr>
        <a:bodyPr/>
        <a:lstStyle/>
        <a:p>
          <a:pPr>
            <a:defRPr b="0">
              <a:latin typeface="+mn-lt"/>
            </a:defRPr>
          </a:pPr>
          <a:endParaRPr lang="fr-FR"/>
        </a:p>
      </c:txPr>
    </c:legend>
    <c:plotVisOnly val="1"/>
    <c:dispBlanksAs val="gap"/>
    <c:showDLblsOverMax val="0"/>
  </c:chart>
  <c:spPr>
    <a:noFill/>
    <a:ln>
      <a:noFill/>
    </a:ln>
  </c:spPr>
  <c:txPr>
    <a:bodyPr/>
    <a:lstStyle/>
    <a:p>
      <a:pPr>
        <a:defRPr sz="1198" b="1" i="0" u="none" strike="noStrike" baseline="0">
          <a:solidFill>
            <a:schemeClr val="tx1"/>
          </a:solidFill>
          <a:latin typeface="Arial"/>
          <a:ea typeface="Arial"/>
          <a:cs typeface="Arial"/>
        </a:defRPr>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1793782168617435"/>
          <c:y val="6.6473526161158078E-2"/>
          <c:w val="0.60293296265025398"/>
          <c:h val="0.81817853831361642"/>
        </c:manualLayout>
      </c:layout>
      <c:barChart>
        <c:barDir val="bar"/>
        <c:grouping val="clustered"/>
        <c:varyColors val="0"/>
        <c:ser>
          <c:idx val="0"/>
          <c:order val="0"/>
          <c:tx>
            <c:strRef>
              <c:f>Feuil1!$B$1</c:f>
              <c:strCache>
                <c:ptCount val="1"/>
                <c:pt idx="0">
                  <c:v>Janvier 2012</c:v>
                </c:pt>
              </c:strCache>
            </c:strRef>
          </c:tx>
          <c:spPr>
            <a:solidFill>
              <a:srgbClr val="00B050"/>
            </a:solidFill>
            <a:ln>
              <a:noFill/>
            </a:ln>
          </c:spPr>
          <c:invertIfNegative val="0"/>
          <c:dLbls>
            <c:txPr>
              <a:bodyPr/>
              <a:lstStyle/>
              <a:p>
                <a:pPr>
                  <a:defRPr sz="1600" b="1">
                    <a:solidFill>
                      <a:srgbClr val="00B050"/>
                    </a:solidFill>
                  </a:defRPr>
                </a:pPr>
                <a:endParaRPr lang="fr-FR"/>
              </a:p>
            </c:txPr>
            <c:showLegendKey val="0"/>
            <c:showVal val="1"/>
            <c:showCatName val="0"/>
            <c:showSerName val="0"/>
            <c:showPercent val="0"/>
            <c:showBubbleSize val="0"/>
            <c:showLeaderLines val="0"/>
          </c:dLbls>
          <c:cat>
            <c:strRef>
              <c:f>Feuil1!$A$2:$A$5</c:f>
              <c:strCache>
                <c:ptCount val="4"/>
                <c:pt idx="0">
                  <c:v>Nicolas Sarkozy / Nicolas Sarkozy</c:v>
                </c:pt>
                <c:pt idx="1">
                  <c:v>Ségolène Royal / François Hollande</c:v>
                </c:pt>
                <c:pt idx="2">
                  <c:v>Jean-Marie Le Pen / Marine Le Pen</c:v>
                </c:pt>
                <c:pt idx="3">
                  <c:v>François Bayrou / François Bayrou</c:v>
                </c:pt>
              </c:strCache>
            </c:strRef>
          </c:cat>
          <c:val>
            <c:numRef>
              <c:f>Feuil1!$B$2:$B$5</c:f>
              <c:numCache>
                <c:formatCode>General</c:formatCode>
                <c:ptCount val="4"/>
                <c:pt idx="0">
                  <c:v>38</c:v>
                </c:pt>
                <c:pt idx="1">
                  <c:v>22</c:v>
                </c:pt>
                <c:pt idx="2">
                  <c:v>17</c:v>
                </c:pt>
                <c:pt idx="3">
                  <c:v>17</c:v>
                </c:pt>
              </c:numCache>
            </c:numRef>
          </c:val>
        </c:ser>
        <c:ser>
          <c:idx val="1"/>
          <c:order val="1"/>
          <c:tx>
            <c:strRef>
              <c:f>Feuil1!$C$1</c:f>
              <c:strCache>
                <c:ptCount val="1"/>
                <c:pt idx="0">
                  <c:v>Février 2007</c:v>
                </c:pt>
              </c:strCache>
            </c:strRef>
          </c:tx>
          <c:spPr>
            <a:solidFill>
              <a:srgbClr val="3399FF"/>
            </a:solidFill>
            <a:ln>
              <a:noFill/>
            </a:ln>
          </c:spPr>
          <c:invertIfNegative val="0"/>
          <c:dLbls>
            <c:txPr>
              <a:bodyPr/>
              <a:lstStyle/>
              <a:p>
                <a:pPr>
                  <a:defRPr sz="1600" b="1">
                    <a:solidFill>
                      <a:srgbClr val="3399FF"/>
                    </a:solidFill>
                  </a:defRPr>
                </a:pPr>
                <a:endParaRPr lang="fr-FR"/>
              </a:p>
            </c:txPr>
            <c:showLegendKey val="0"/>
            <c:showVal val="1"/>
            <c:showCatName val="0"/>
            <c:showSerName val="0"/>
            <c:showPercent val="0"/>
            <c:showBubbleSize val="0"/>
            <c:showLeaderLines val="0"/>
          </c:dLbls>
          <c:cat>
            <c:strRef>
              <c:f>Feuil1!$A$2:$A$5</c:f>
              <c:strCache>
                <c:ptCount val="4"/>
                <c:pt idx="0">
                  <c:v>Nicolas Sarkozy / Nicolas Sarkozy</c:v>
                </c:pt>
                <c:pt idx="1">
                  <c:v>Ségolène Royal / François Hollande</c:v>
                </c:pt>
                <c:pt idx="2">
                  <c:v>Jean-Marie Le Pen / Marine Le Pen</c:v>
                </c:pt>
                <c:pt idx="3">
                  <c:v>François Bayrou / François Bayrou</c:v>
                </c:pt>
              </c:strCache>
            </c:strRef>
          </c:cat>
          <c:val>
            <c:numRef>
              <c:f>Feuil1!$C$2:$C$5</c:f>
              <c:numCache>
                <c:formatCode>General</c:formatCode>
                <c:ptCount val="4"/>
                <c:pt idx="0">
                  <c:v>42</c:v>
                </c:pt>
                <c:pt idx="1">
                  <c:v>16</c:v>
                </c:pt>
                <c:pt idx="2">
                  <c:v>16</c:v>
                </c:pt>
                <c:pt idx="3">
                  <c:v>18</c:v>
                </c:pt>
              </c:numCache>
            </c:numRef>
          </c:val>
        </c:ser>
        <c:dLbls>
          <c:showLegendKey val="0"/>
          <c:showVal val="0"/>
          <c:showCatName val="0"/>
          <c:showSerName val="0"/>
          <c:showPercent val="0"/>
          <c:showBubbleSize val="0"/>
        </c:dLbls>
        <c:gapWidth val="150"/>
        <c:axId val="210200064"/>
        <c:axId val="210201600"/>
      </c:barChart>
      <c:catAx>
        <c:axId val="210200064"/>
        <c:scaling>
          <c:orientation val="maxMin"/>
        </c:scaling>
        <c:delete val="0"/>
        <c:axPos val="l"/>
        <c:numFmt formatCode="General" sourceLinked="1"/>
        <c:majorTickMark val="out"/>
        <c:minorTickMark val="none"/>
        <c:tickLblPos val="nextTo"/>
        <c:spPr>
          <a:ln>
            <a:noFill/>
          </a:ln>
        </c:spPr>
        <c:txPr>
          <a:bodyPr/>
          <a:lstStyle/>
          <a:p>
            <a:pPr>
              <a:defRPr sz="1200"/>
            </a:pPr>
            <a:endParaRPr lang="fr-FR"/>
          </a:p>
        </c:txPr>
        <c:crossAx val="210201600"/>
        <c:crosses val="autoZero"/>
        <c:auto val="1"/>
        <c:lblAlgn val="ctr"/>
        <c:lblOffset val="100"/>
        <c:noMultiLvlLbl val="0"/>
      </c:catAx>
      <c:valAx>
        <c:axId val="210201600"/>
        <c:scaling>
          <c:orientation val="minMax"/>
        </c:scaling>
        <c:delete val="1"/>
        <c:axPos val="t"/>
        <c:numFmt formatCode="General" sourceLinked="1"/>
        <c:majorTickMark val="out"/>
        <c:minorTickMark val="none"/>
        <c:tickLblPos val="none"/>
        <c:crossAx val="210200064"/>
        <c:crosses val="autoZero"/>
        <c:crossBetween val="between"/>
      </c:valAx>
      <c:spPr>
        <a:noFill/>
        <a:ln w="25389">
          <a:noFill/>
        </a:ln>
      </c:spPr>
    </c:plotArea>
    <c:legend>
      <c:legendPos val="r"/>
      <c:layout>
        <c:manualLayout>
          <c:xMode val="edge"/>
          <c:yMode val="edge"/>
          <c:x val="0.72491604792377928"/>
          <c:y val="0.84954498935081457"/>
          <c:w val="0.23141954033997336"/>
          <c:h val="0.1380079108234448"/>
        </c:manualLayout>
      </c:layout>
      <c:overlay val="0"/>
    </c:legend>
    <c:plotVisOnly val="1"/>
    <c:dispBlanksAs val="gap"/>
    <c:showDLblsOverMax val="0"/>
  </c:chart>
  <c:txPr>
    <a:bodyPr/>
    <a:lstStyle/>
    <a:p>
      <a:pPr>
        <a:defRPr sz="1400">
          <a:latin typeface="+mn-lt"/>
        </a:defRPr>
      </a:pPr>
      <a:endParaRPr lang="fr-FR"/>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834409255717129"/>
          <c:y val="5.9157201200470647E-2"/>
          <c:w val="0.70976378486460845"/>
          <c:h val="0.88066653283391472"/>
        </c:manualLayout>
      </c:layout>
      <c:barChart>
        <c:barDir val="bar"/>
        <c:grouping val="clustered"/>
        <c:varyColors val="0"/>
        <c:ser>
          <c:idx val="0"/>
          <c:order val="0"/>
          <c:tx>
            <c:strRef>
              <c:f>Feuil1!$B$1</c:f>
              <c:strCache>
                <c:ptCount val="1"/>
                <c:pt idx="0">
                  <c:v>Jean-Luc Mélenchon Janvier 2012</c:v>
                </c:pt>
              </c:strCache>
            </c:strRef>
          </c:tx>
          <c:spPr>
            <a:solidFill>
              <a:srgbClr val="C00000"/>
            </a:solidFill>
            <a:ln>
              <a:noFill/>
            </a:ln>
          </c:spPr>
          <c:invertIfNegative val="0"/>
          <c:dLbls>
            <c:txPr>
              <a:bodyPr/>
              <a:lstStyle/>
              <a:p>
                <a:pPr>
                  <a:defRPr sz="1600" b="1">
                    <a:solidFill>
                      <a:srgbClr val="C00000"/>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Feuil1!$B$2:$B$7</c:f>
              <c:numCache>
                <c:formatCode>General</c:formatCode>
                <c:ptCount val="6"/>
                <c:pt idx="0">
                  <c:v>8</c:v>
                </c:pt>
                <c:pt idx="1">
                  <c:v>6</c:v>
                </c:pt>
                <c:pt idx="3">
                  <c:v>2</c:v>
                </c:pt>
                <c:pt idx="4">
                  <c:v>7</c:v>
                </c:pt>
                <c:pt idx="5">
                  <c:v>15</c:v>
                </c:pt>
              </c:numCache>
            </c:numRef>
          </c:val>
        </c:ser>
        <c:ser>
          <c:idx val="1"/>
          <c:order val="1"/>
          <c:tx>
            <c:strRef>
              <c:f>Feuil1!$C$1</c:f>
              <c:strCache>
                <c:ptCount val="1"/>
                <c:pt idx="0">
                  <c:v>Marie-George Buffet Février 2007</c:v>
                </c:pt>
              </c:strCache>
            </c:strRef>
          </c:tx>
          <c:spPr>
            <a:solidFill>
              <a:srgbClr val="C00000">
                <a:alpha val="50000"/>
              </a:srgbClr>
            </a:solidFill>
            <a:ln>
              <a:noFill/>
            </a:ln>
          </c:spPr>
          <c:invertIfNegative val="0"/>
          <c:dLbls>
            <c:txPr>
              <a:bodyPr/>
              <a:lstStyle/>
              <a:p>
                <a:pPr>
                  <a:defRPr sz="1600" b="1">
                    <a:solidFill>
                      <a:srgbClr val="FF9999"/>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Feuil1!$C$2:$C$7</c:f>
              <c:numCache>
                <c:formatCode>General</c:formatCode>
                <c:ptCount val="6"/>
                <c:pt idx="0">
                  <c:v>3</c:v>
                </c:pt>
                <c:pt idx="1">
                  <c:v>2</c:v>
                </c:pt>
                <c:pt idx="4">
                  <c:v>2</c:v>
                </c:pt>
                <c:pt idx="5">
                  <c:v>4</c:v>
                </c:pt>
              </c:numCache>
            </c:numRef>
          </c:val>
        </c:ser>
        <c:dLbls>
          <c:showLegendKey val="0"/>
          <c:showVal val="0"/>
          <c:showCatName val="0"/>
          <c:showSerName val="0"/>
          <c:showPercent val="0"/>
          <c:showBubbleSize val="0"/>
        </c:dLbls>
        <c:gapWidth val="78"/>
        <c:axId val="219765760"/>
        <c:axId val="219886336"/>
      </c:barChart>
      <c:catAx>
        <c:axId val="219765760"/>
        <c:scaling>
          <c:orientation val="maxMin"/>
        </c:scaling>
        <c:delete val="0"/>
        <c:axPos val="l"/>
        <c:numFmt formatCode="General" sourceLinked="1"/>
        <c:majorTickMark val="out"/>
        <c:minorTickMark val="none"/>
        <c:tickLblPos val="nextTo"/>
        <c:spPr>
          <a:ln>
            <a:noFill/>
          </a:ln>
        </c:spPr>
        <c:crossAx val="219886336"/>
        <c:crosses val="autoZero"/>
        <c:auto val="1"/>
        <c:lblAlgn val="ctr"/>
        <c:lblOffset val="100"/>
        <c:noMultiLvlLbl val="0"/>
      </c:catAx>
      <c:valAx>
        <c:axId val="219886336"/>
        <c:scaling>
          <c:orientation val="minMax"/>
          <c:max val="30"/>
        </c:scaling>
        <c:delete val="1"/>
        <c:axPos val="t"/>
        <c:numFmt formatCode="General" sourceLinked="1"/>
        <c:majorTickMark val="out"/>
        <c:minorTickMark val="none"/>
        <c:tickLblPos val="none"/>
        <c:crossAx val="219765760"/>
        <c:crosses val="autoZero"/>
        <c:crossBetween val="between"/>
      </c:valAx>
      <c:spPr>
        <a:noFill/>
        <a:ln w="25389">
          <a:noFill/>
        </a:ln>
      </c:spPr>
    </c:plotArea>
    <c:legend>
      <c:legendPos val="r"/>
      <c:layout>
        <c:manualLayout>
          <c:xMode val="edge"/>
          <c:yMode val="edge"/>
          <c:x val="0.65229918996151448"/>
          <c:y val="0.84954493053577151"/>
          <c:w val="0.34146312481275787"/>
          <c:h val="0.1380079108234448"/>
        </c:manualLayout>
      </c:layout>
      <c:overlay val="0"/>
    </c:legend>
    <c:plotVisOnly val="1"/>
    <c:dispBlanksAs val="gap"/>
    <c:showDLblsOverMax val="0"/>
  </c:chart>
  <c:txPr>
    <a:bodyPr/>
    <a:lstStyle/>
    <a:p>
      <a:pPr>
        <a:defRPr sz="1400">
          <a:latin typeface="+mn-lt"/>
        </a:defRPr>
      </a:pPr>
      <a:endParaRPr lang="fr-FR"/>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834409255717129"/>
          <c:y val="5.9157201200470647E-2"/>
          <c:w val="0.70976378486460845"/>
          <c:h val="0.79936084953006881"/>
        </c:manualLayout>
      </c:layout>
      <c:barChart>
        <c:barDir val="bar"/>
        <c:grouping val="clustered"/>
        <c:varyColors val="0"/>
        <c:ser>
          <c:idx val="0"/>
          <c:order val="0"/>
          <c:tx>
            <c:strRef>
              <c:f>Feuil1!$B$1</c:f>
              <c:strCache>
                <c:ptCount val="1"/>
                <c:pt idx="0">
                  <c:v>François Hollande Janvier 2012</c:v>
                </c:pt>
              </c:strCache>
            </c:strRef>
          </c:tx>
          <c:spPr>
            <a:solidFill>
              <a:srgbClr val="FF6699"/>
            </a:solidFill>
            <a:ln>
              <a:noFill/>
            </a:ln>
          </c:spPr>
          <c:invertIfNegative val="0"/>
          <c:dLbls>
            <c:txPr>
              <a:bodyPr/>
              <a:lstStyle/>
              <a:p>
                <a:pPr>
                  <a:defRPr sz="1600" b="1">
                    <a:solidFill>
                      <a:srgbClr val="FF6699"/>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Feuil1!$B$2:$B$7</c:f>
              <c:numCache>
                <c:formatCode>General</c:formatCode>
                <c:ptCount val="6"/>
                <c:pt idx="0">
                  <c:v>28</c:v>
                </c:pt>
                <c:pt idx="1">
                  <c:v>26</c:v>
                </c:pt>
                <c:pt idx="3">
                  <c:v>22</c:v>
                </c:pt>
                <c:pt idx="4">
                  <c:v>27</c:v>
                </c:pt>
                <c:pt idx="5">
                  <c:v>34</c:v>
                </c:pt>
              </c:numCache>
            </c:numRef>
          </c:val>
        </c:ser>
        <c:ser>
          <c:idx val="1"/>
          <c:order val="1"/>
          <c:tx>
            <c:strRef>
              <c:f>Feuil1!$C$1</c:f>
              <c:strCache>
                <c:ptCount val="1"/>
                <c:pt idx="0">
                  <c:v>Ségolène Royal Février 2007</c:v>
                </c:pt>
              </c:strCache>
            </c:strRef>
          </c:tx>
          <c:spPr>
            <a:solidFill>
              <a:srgbClr val="FF6699">
                <a:alpha val="50000"/>
              </a:srgbClr>
            </a:solidFill>
            <a:ln>
              <a:noFill/>
            </a:ln>
          </c:spPr>
          <c:invertIfNegative val="0"/>
          <c:dLbls>
            <c:txPr>
              <a:bodyPr/>
              <a:lstStyle/>
              <a:p>
                <a:pPr>
                  <a:defRPr sz="1600" b="1">
                    <a:solidFill>
                      <a:srgbClr val="FF9999"/>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Feuil1!$C$2:$C$7</c:f>
              <c:numCache>
                <c:formatCode>General</c:formatCode>
                <c:ptCount val="6"/>
                <c:pt idx="0">
                  <c:v>27</c:v>
                </c:pt>
                <c:pt idx="1">
                  <c:v>22</c:v>
                </c:pt>
                <c:pt idx="3">
                  <c:v>16</c:v>
                </c:pt>
                <c:pt idx="4">
                  <c:v>25</c:v>
                </c:pt>
                <c:pt idx="5">
                  <c:v>33</c:v>
                </c:pt>
              </c:numCache>
            </c:numRef>
          </c:val>
        </c:ser>
        <c:dLbls>
          <c:showLegendKey val="0"/>
          <c:showVal val="0"/>
          <c:showCatName val="0"/>
          <c:showSerName val="0"/>
          <c:showPercent val="0"/>
          <c:showBubbleSize val="0"/>
        </c:dLbls>
        <c:gapWidth val="78"/>
        <c:axId val="221511680"/>
        <c:axId val="221513216"/>
      </c:barChart>
      <c:catAx>
        <c:axId val="221511680"/>
        <c:scaling>
          <c:orientation val="maxMin"/>
        </c:scaling>
        <c:delete val="0"/>
        <c:axPos val="l"/>
        <c:numFmt formatCode="General" sourceLinked="1"/>
        <c:majorTickMark val="out"/>
        <c:minorTickMark val="none"/>
        <c:tickLblPos val="nextTo"/>
        <c:spPr>
          <a:ln>
            <a:noFill/>
          </a:ln>
        </c:spPr>
        <c:crossAx val="221513216"/>
        <c:crosses val="autoZero"/>
        <c:auto val="1"/>
        <c:lblAlgn val="ctr"/>
        <c:lblOffset val="100"/>
        <c:noMultiLvlLbl val="0"/>
      </c:catAx>
      <c:valAx>
        <c:axId val="221513216"/>
        <c:scaling>
          <c:orientation val="minMax"/>
          <c:max val="50"/>
        </c:scaling>
        <c:delete val="1"/>
        <c:axPos val="t"/>
        <c:numFmt formatCode="General" sourceLinked="1"/>
        <c:majorTickMark val="out"/>
        <c:minorTickMark val="none"/>
        <c:tickLblPos val="none"/>
        <c:crossAx val="221511680"/>
        <c:crosses val="autoZero"/>
        <c:crossBetween val="between"/>
      </c:valAx>
      <c:spPr>
        <a:noFill/>
        <a:ln w="25389">
          <a:noFill/>
        </a:ln>
      </c:spPr>
    </c:plotArea>
    <c:legend>
      <c:legendPos val="r"/>
      <c:layout>
        <c:manualLayout>
          <c:xMode val="edge"/>
          <c:yMode val="edge"/>
          <c:x val="0.65229918996151448"/>
          <c:y val="0.86696757695802418"/>
          <c:w val="0.34146312481275787"/>
          <c:h val="0.12058529117083384"/>
        </c:manualLayout>
      </c:layout>
      <c:overlay val="0"/>
    </c:legend>
    <c:plotVisOnly val="1"/>
    <c:dispBlanksAs val="gap"/>
    <c:showDLblsOverMax val="0"/>
  </c:chart>
  <c:txPr>
    <a:bodyPr/>
    <a:lstStyle/>
    <a:p>
      <a:pPr>
        <a:defRPr sz="1400">
          <a:latin typeface="+mn-lt"/>
        </a:defRPr>
      </a:pPr>
      <a:endParaRPr lang="fr-FR"/>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834409255717129"/>
          <c:y val="5.9157201200470647E-2"/>
          <c:w val="0.70976378486460845"/>
          <c:h val="0.79936084953006881"/>
        </c:manualLayout>
      </c:layout>
      <c:barChart>
        <c:barDir val="bar"/>
        <c:grouping val="clustered"/>
        <c:varyColors val="0"/>
        <c:ser>
          <c:idx val="0"/>
          <c:order val="0"/>
          <c:tx>
            <c:strRef>
              <c:f>Feuil1!$B$1</c:f>
              <c:strCache>
                <c:ptCount val="1"/>
                <c:pt idx="0">
                  <c:v>Eva Joly Janvier 2012</c:v>
                </c:pt>
              </c:strCache>
            </c:strRef>
          </c:tx>
          <c:spPr>
            <a:solidFill>
              <a:srgbClr val="00B050"/>
            </a:solidFill>
            <a:ln>
              <a:noFill/>
            </a:ln>
          </c:spPr>
          <c:invertIfNegative val="0"/>
          <c:dLbls>
            <c:txPr>
              <a:bodyPr/>
              <a:lstStyle/>
              <a:p>
                <a:pPr>
                  <a:defRPr sz="1600" b="1">
                    <a:solidFill>
                      <a:srgbClr val="00B050"/>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Feuil1!$B$2:$B$7</c:f>
              <c:numCache>
                <c:formatCode>General</c:formatCode>
                <c:ptCount val="6"/>
                <c:pt idx="0">
                  <c:v>2.5</c:v>
                </c:pt>
                <c:pt idx="1">
                  <c:v>1</c:v>
                </c:pt>
                <c:pt idx="4">
                  <c:v>1</c:v>
                </c:pt>
                <c:pt idx="5">
                  <c:v>5</c:v>
                </c:pt>
              </c:numCache>
            </c:numRef>
          </c:val>
        </c:ser>
        <c:ser>
          <c:idx val="1"/>
          <c:order val="1"/>
          <c:tx>
            <c:strRef>
              <c:f>Feuil1!$C$1</c:f>
              <c:strCache>
                <c:ptCount val="1"/>
                <c:pt idx="0">
                  <c:v>Dominique Voynet et Eva Joly Février 2007</c:v>
                </c:pt>
              </c:strCache>
            </c:strRef>
          </c:tx>
          <c:spPr>
            <a:solidFill>
              <a:srgbClr val="00B050">
                <a:alpha val="50000"/>
              </a:srgbClr>
            </a:solidFill>
            <a:ln>
              <a:noFill/>
            </a:ln>
          </c:spPr>
          <c:invertIfNegative val="0"/>
          <c:dLbls>
            <c:txPr>
              <a:bodyPr/>
              <a:lstStyle/>
              <a:p>
                <a:pPr>
                  <a:defRPr sz="1600" b="1">
                    <a:solidFill>
                      <a:srgbClr val="00CC99"/>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Feuil1!$C$2:$C$7</c:f>
              <c:numCache>
                <c:formatCode>General</c:formatCode>
                <c:ptCount val="6"/>
                <c:pt idx="0">
                  <c:v>3</c:v>
                </c:pt>
                <c:pt idx="1">
                  <c:v>2</c:v>
                </c:pt>
                <c:pt idx="3">
                  <c:v>3</c:v>
                </c:pt>
                <c:pt idx="4">
                  <c:v>2</c:v>
                </c:pt>
                <c:pt idx="5">
                  <c:v>6</c:v>
                </c:pt>
              </c:numCache>
            </c:numRef>
          </c:val>
        </c:ser>
        <c:dLbls>
          <c:showLegendKey val="0"/>
          <c:showVal val="0"/>
          <c:showCatName val="0"/>
          <c:showSerName val="0"/>
          <c:showPercent val="0"/>
          <c:showBubbleSize val="0"/>
        </c:dLbls>
        <c:gapWidth val="78"/>
        <c:axId val="221540736"/>
        <c:axId val="221542272"/>
      </c:barChart>
      <c:catAx>
        <c:axId val="221540736"/>
        <c:scaling>
          <c:orientation val="maxMin"/>
        </c:scaling>
        <c:delete val="0"/>
        <c:axPos val="l"/>
        <c:numFmt formatCode="General" sourceLinked="1"/>
        <c:majorTickMark val="out"/>
        <c:minorTickMark val="none"/>
        <c:tickLblPos val="nextTo"/>
        <c:spPr>
          <a:ln>
            <a:noFill/>
          </a:ln>
        </c:spPr>
        <c:crossAx val="221542272"/>
        <c:crosses val="autoZero"/>
        <c:auto val="1"/>
        <c:lblAlgn val="ctr"/>
        <c:lblOffset val="100"/>
        <c:noMultiLvlLbl val="0"/>
      </c:catAx>
      <c:valAx>
        <c:axId val="221542272"/>
        <c:scaling>
          <c:orientation val="minMax"/>
          <c:max val="20"/>
        </c:scaling>
        <c:delete val="1"/>
        <c:axPos val="t"/>
        <c:numFmt formatCode="General" sourceLinked="1"/>
        <c:majorTickMark val="out"/>
        <c:minorTickMark val="none"/>
        <c:tickLblPos val="none"/>
        <c:crossAx val="221540736"/>
        <c:crosses val="autoZero"/>
        <c:crossBetween val="between"/>
      </c:valAx>
      <c:spPr>
        <a:noFill/>
        <a:ln w="25389">
          <a:noFill/>
        </a:ln>
      </c:spPr>
    </c:plotArea>
    <c:legend>
      <c:legendPos val="r"/>
      <c:layout>
        <c:manualLayout>
          <c:xMode val="edge"/>
          <c:yMode val="edge"/>
          <c:x val="0.55778989890842612"/>
          <c:y val="0.86696757695802418"/>
          <c:w val="0.43597241586584634"/>
          <c:h val="0.12058529117083384"/>
        </c:manualLayout>
      </c:layout>
      <c:overlay val="0"/>
    </c:legend>
    <c:plotVisOnly val="1"/>
    <c:dispBlanksAs val="gap"/>
    <c:showDLblsOverMax val="0"/>
  </c:chart>
  <c:txPr>
    <a:bodyPr/>
    <a:lstStyle/>
    <a:p>
      <a:pPr>
        <a:defRPr sz="1400">
          <a:latin typeface="+mn-lt"/>
        </a:defRPr>
      </a:pPr>
      <a:endParaRPr lang="fr-FR"/>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834409255717129"/>
          <c:y val="5.9157201200470647E-2"/>
          <c:w val="0.70976378486460845"/>
          <c:h val="0.79936084953006881"/>
        </c:manualLayout>
      </c:layout>
      <c:barChart>
        <c:barDir val="bar"/>
        <c:grouping val="clustered"/>
        <c:varyColors val="0"/>
        <c:ser>
          <c:idx val="0"/>
          <c:order val="0"/>
          <c:tx>
            <c:strRef>
              <c:f>Feuil1!$B$1</c:f>
              <c:strCache>
                <c:ptCount val="1"/>
                <c:pt idx="0">
                  <c:v>François Bayrou Janvier 2012</c:v>
                </c:pt>
              </c:strCache>
            </c:strRef>
          </c:tx>
          <c:spPr>
            <a:solidFill>
              <a:srgbClr val="FF6600"/>
            </a:solidFill>
            <a:ln>
              <a:noFill/>
            </a:ln>
          </c:spPr>
          <c:invertIfNegative val="0"/>
          <c:dLbls>
            <c:txPr>
              <a:bodyPr/>
              <a:lstStyle/>
              <a:p>
                <a:pPr>
                  <a:defRPr sz="1600" b="1">
                    <a:solidFill>
                      <a:srgbClr val="FF6600"/>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Feuil1!$B$2:$B$7</c:f>
              <c:numCache>
                <c:formatCode>General</c:formatCode>
                <c:ptCount val="6"/>
                <c:pt idx="0">
                  <c:v>14</c:v>
                </c:pt>
                <c:pt idx="1">
                  <c:v>12</c:v>
                </c:pt>
                <c:pt idx="3">
                  <c:v>17</c:v>
                </c:pt>
                <c:pt idx="4">
                  <c:v>10</c:v>
                </c:pt>
                <c:pt idx="5">
                  <c:v>15</c:v>
                </c:pt>
              </c:numCache>
            </c:numRef>
          </c:val>
        </c:ser>
        <c:ser>
          <c:idx val="1"/>
          <c:order val="1"/>
          <c:tx>
            <c:strRef>
              <c:f>Feuil1!$C$1</c:f>
              <c:strCache>
                <c:ptCount val="1"/>
                <c:pt idx="0">
                  <c:v>François Bayrou Février 2007</c:v>
                </c:pt>
              </c:strCache>
            </c:strRef>
          </c:tx>
          <c:spPr>
            <a:solidFill>
              <a:srgbClr val="FF6600">
                <a:alpha val="50000"/>
              </a:srgbClr>
            </a:solidFill>
            <a:ln>
              <a:noFill/>
            </a:ln>
          </c:spPr>
          <c:invertIfNegative val="0"/>
          <c:dLbls>
            <c:txPr>
              <a:bodyPr/>
              <a:lstStyle/>
              <a:p>
                <a:pPr>
                  <a:defRPr sz="1600" b="1">
                    <a:solidFill>
                      <a:srgbClr val="FF9966"/>
                    </a:solidFill>
                  </a:defRPr>
                </a:pPr>
                <a:endParaRPr lang="fr-FR"/>
              </a:p>
            </c:txPr>
            <c:showLegendKey val="0"/>
            <c:showVal val="1"/>
            <c:showCatName val="0"/>
            <c:showSerName val="0"/>
            <c:showPercent val="0"/>
            <c:showBubbleSize val="0"/>
            <c:showLeaderLines val="0"/>
          </c:dLbls>
          <c:cat>
            <c:strRef>
              <c:f>Feuil1!$A$2:$A$7</c:f>
              <c:strCache>
                <c:ptCount val="6"/>
                <c:pt idx="0">
                  <c:v>Ensemble des Français</c:v>
                </c:pt>
                <c:pt idx="1">
                  <c:v>Ensemble des catholiques</c:v>
                </c:pt>
                <c:pt idx="3">
                  <c:v>Catholiques pratiquants</c:v>
                </c:pt>
                <c:pt idx="4">
                  <c:v>Catholiques non pratiquants</c:v>
                </c:pt>
                <c:pt idx="5">
                  <c:v>Sans religion</c:v>
                </c:pt>
              </c:strCache>
            </c:strRef>
          </c:cat>
          <c:val>
            <c:numRef>
              <c:f>Feuil1!$C$2:$C$7</c:f>
              <c:numCache>
                <c:formatCode>General</c:formatCode>
                <c:ptCount val="6"/>
                <c:pt idx="0">
                  <c:v>18</c:v>
                </c:pt>
                <c:pt idx="1">
                  <c:v>19</c:v>
                </c:pt>
                <c:pt idx="3">
                  <c:v>18</c:v>
                </c:pt>
                <c:pt idx="4">
                  <c:v>19</c:v>
                </c:pt>
                <c:pt idx="5">
                  <c:v>16</c:v>
                </c:pt>
              </c:numCache>
            </c:numRef>
          </c:val>
        </c:ser>
        <c:dLbls>
          <c:showLegendKey val="0"/>
          <c:showVal val="0"/>
          <c:showCatName val="0"/>
          <c:showSerName val="0"/>
          <c:showPercent val="0"/>
          <c:showBubbleSize val="0"/>
        </c:dLbls>
        <c:gapWidth val="78"/>
        <c:axId val="229160064"/>
        <c:axId val="229161600"/>
      </c:barChart>
      <c:catAx>
        <c:axId val="229160064"/>
        <c:scaling>
          <c:orientation val="maxMin"/>
        </c:scaling>
        <c:delete val="0"/>
        <c:axPos val="l"/>
        <c:numFmt formatCode="General" sourceLinked="1"/>
        <c:majorTickMark val="out"/>
        <c:minorTickMark val="none"/>
        <c:tickLblPos val="nextTo"/>
        <c:spPr>
          <a:ln>
            <a:noFill/>
          </a:ln>
        </c:spPr>
        <c:crossAx val="229161600"/>
        <c:crosses val="autoZero"/>
        <c:auto val="1"/>
        <c:lblAlgn val="ctr"/>
        <c:lblOffset val="100"/>
        <c:noMultiLvlLbl val="0"/>
      </c:catAx>
      <c:valAx>
        <c:axId val="229161600"/>
        <c:scaling>
          <c:orientation val="minMax"/>
          <c:max val="30"/>
        </c:scaling>
        <c:delete val="1"/>
        <c:axPos val="t"/>
        <c:numFmt formatCode="General" sourceLinked="1"/>
        <c:majorTickMark val="out"/>
        <c:minorTickMark val="none"/>
        <c:tickLblPos val="none"/>
        <c:crossAx val="229160064"/>
        <c:crosses val="autoZero"/>
        <c:crossBetween val="between"/>
      </c:valAx>
      <c:spPr>
        <a:noFill/>
        <a:ln w="25389">
          <a:noFill/>
        </a:ln>
      </c:spPr>
    </c:plotArea>
    <c:legend>
      <c:legendPos val="r"/>
      <c:layout>
        <c:manualLayout>
          <c:xMode val="edge"/>
          <c:yMode val="edge"/>
          <c:x val="0.55778989890842612"/>
          <c:y val="0.86696757695802418"/>
          <c:w val="0.43597241586584634"/>
          <c:h val="0.12058529117083384"/>
        </c:manualLayout>
      </c:layout>
      <c:overlay val="0"/>
    </c:legend>
    <c:plotVisOnly val="1"/>
    <c:dispBlanksAs val="gap"/>
    <c:showDLblsOverMax val="0"/>
  </c:chart>
  <c:txPr>
    <a:bodyPr/>
    <a:lstStyle/>
    <a:p>
      <a:pPr>
        <a:defRPr sz="1400">
          <a:latin typeface="+mn-lt"/>
        </a:defRPr>
      </a:pPr>
      <a:endParaRPr lang="fr-FR"/>
    </a:p>
  </c:txPr>
  <c:externalData r:id="rId2">
    <c:autoUpdate val="0"/>
  </c:externalData>
</c:chartSpace>
</file>

<file path=ppt/drawings/_rels/drawing1.xml.rels><?xml version="1.0" encoding="UTF-8" standalone="yes"?>
<Relationships xmlns="http://schemas.openxmlformats.org/package/2006/relationships"><Relationship Id="rId1" Type="http://schemas.openxmlformats.org/officeDocument/2006/relationships/image" Target="../media/image11.jpg"/></Relationships>
</file>

<file path=ppt/drawings/drawing1.xml><?xml version="1.0" encoding="utf-8"?>
<c:userShapes xmlns:c="http://schemas.openxmlformats.org/drawingml/2006/chart">
  <cdr:relSizeAnchor xmlns:cdr="http://schemas.openxmlformats.org/drawingml/2006/chartDrawing">
    <cdr:from>
      <cdr:x>0.78308</cdr:x>
      <cdr:y>0.24265</cdr:y>
    </cdr:from>
    <cdr:to>
      <cdr:x>0.93321</cdr:x>
      <cdr:y>0.60055</cdr:y>
    </cdr:to>
    <cdr:pic>
      <cdr:nvPicPr>
        <cdr:cNvPr id="2" name="Image 1"/>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6524228" y="1061250"/>
          <a:ext cx="1250765" cy="1565306"/>
        </a:xfrm>
        <a:prstGeom xmlns:a="http://schemas.openxmlformats.org/drawingml/2006/main" prst="rect">
          <a:avLst/>
        </a:prstGeom>
        <a:ln xmlns:a="http://schemas.openxmlformats.org/drawingml/2006/main">
          <a:noFill/>
        </a:ln>
        <a:effectLst xmlns:a="http://schemas.openxmlformats.org/drawingml/2006/main">
          <a:outerShdw blurRad="292100" dist="139700" dir="2700000" algn="tl" rotWithShape="0">
            <a:srgbClr val="333333">
              <a:alpha val="65000"/>
            </a:srgbClr>
          </a:outerShdw>
        </a:effectLst>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275402" cy="336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588628" y="0"/>
            <a:ext cx="4275402" cy="336788"/>
          </a:xfrm>
          <a:prstGeom prst="rect">
            <a:avLst/>
          </a:prstGeom>
        </p:spPr>
        <p:txBody>
          <a:bodyPr vert="horz" lIns="91440" tIns="45720" rIns="91440" bIns="45720" rtlCol="0"/>
          <a:lstStyle>
            <a:lvl1pPr algn="r">
              <a:defRPr sz="1200"/>
            </a:lvl1pPr>
          </a:lstStyle>
          <a:p>
            <a:fld id="{AD96DB4D-C4F9-4E8B-B995-25C6C43E9BA3}" type="datetimeFigureOut">
              <a:rPr lang="fr-FR" smtClean="0"/>
              <a:pPr/>
              <a:t>24/01/2012</a:t>
            </a:fld>
            <a:endParaRPr lang="fr-FR"/>
          </a:p>
        </p:txBody>
      </p:sp>
      <p:sp>
        <p:nvSpPr>
          <p:cNvPr id="4" name="Espace réservé du pied de page 3"/>
          <p:cNvSpPr>
            <a:spLocks noGrp="1"/>
          </p:cNvSpPr>
          <p:nvPr>
            <p:ph type="ftr" sz="quarter" idx="2"/>
          </p:nvPr>
        </p:nvSpPr>
        <p:spPr>
          <a:xfrm>
            <a:off x="1" y="6397806"/>
            <a:ext cx="4275402" cy="3367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588628" y="6397806"/>
            <a:ext cx="4275402" cy="336788"/>
          </a:xfrm>
          <a:prstGeom prst="rect">
            <a:avLst/>
          </a:prstGeom>
        </p:spPr>
        <p:txBody>
          <a:bodyPr vert="horz" lIns="91440" tIns="45720" rIns="91440" bIns="45720" rtlCol="0" anchor="b"/>
          <a:lstStyle>
            <a:lvl1pPr algn="r">
              <a:defRPr sz="1200"/>
            </a:lvl1pPr>
          </a:lstStyle>
          <a:p>
            <a:fld id="{E9374EFF-3560-4B88-BABC-E862B70D1A7A}" type="slidenum">
              <a:rPr lang="fr-FR" smtClean="0"/>
              <a:pPr/>
              <a:t>‹N°›</a:t>
            </a:fld>
            <a:endParaRPr lang="fr-FR"/>
          </a:p>
        </p:txBody>
      </p:sp>
    </p:spTree>
    <p:extLst>
      <p:ext uri="{BB962C8B-B14F-4D97-AF65-F5344CB8AC3E}">
        <p14:creationId xmlns:p14="http://schemas.microsoft.com/office/powerpoint/2010/main" val="2309481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6147" name="Rectangle 3"/>
          <p:cNvSpPr>
            <a:spLocks noGrp="1" noChangeArrowheads="1"/>
          </p:cNvSpPr>
          <p:nvPr>
            <p:ph type="dt" idx="1"/>
          </p:nvPr>
        </p:nvSpPr>
        <p:spPr bwMode="auto">
          <a:xfrm>
            <a:off x="5588628"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6149" name="Rectangle 5"/>
          <p:cNvSpPr>
            <a:spLocks noGrp="1" noChangeArrowheads="1"/>
          </p:cNvSpPr>
          <p:nvPr>
            <p:ph type="body" sz="quarter" idx="3"/>
          </p:nvPr>
        </p:nvSpPr>
        <p:spPr bwMode="auto">
          <a:xfrm>
            <a:off x="986632" y="3199488"/>
            <a:ext cx="7893050" cy="30310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150" name="Rectangle 6"/>
          <p:cNvSpPr>
            <a:spLocks noGrp="1" noChangeArrowheads="1"/>
          </p:cNvSpPr>
          <p:nvPr>
            <p:ph type="ftr" sz="quarter" idx="4"/>
          </p:nvPr>
        </p:nvSpPr>
        <p:spPr bwMode="auto">
          <a:xfrm>
            <a:off x="1" y="6397806"/>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6151" name="Rectangle 7"/>
          <p:cNvSpPr>
            <a:spLocks noGrp="1" noChangeArrowheads="1"/>
          </p:cNvSpPr>
          <p:nvPr>
            <p:ph type="sldNum" sz="quarter" idx="5"/>
          </p:nvPr>
        </p:nvSpPr>
        <p:spPr bwMode="auto">
          <a:xfrm>
            <a:off x="5588628" y="6397806"/>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0CE9E2A-0D2A-4708-B748-03C86C3A2358}" type="slidenum">
              <a:rPr lang="fr-FR"/>
              <a:pPr/>
              <a:t>‹N°›</a:t>
            </a:fld>
            <a:endParaRPr lang="fr-FR"/>
          </a:p>
        </p:txBody>
      </p:sp>
    </p:spTree>
    <p:extLst>
      <p:ext uri="{BB962C8B-B14F-4D97-AF65-F5344CB8AC3E}">
        <p14:creationId xmlns:p14="http://schemas.microsoft.com/office/powerpoint/2010/main" val="252097290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Georgia" pitchFamily="18" charset="0"/>
        <a:ea typeface="+mn-ea"/>
        <a:cs typeface="+mn-cs"/>
      </a:defRPr>
    </a:lvl1pPr>
    <a:lvl2pPr marL="419204" algn="l" rtl="0" fontAlgn="base">
      <a:spcBef>
        <a:spcPct val="30000"/>
      </a:spcBef>
      <a:spcAft>
        <a:spcPct val="0"/>
      </a:spcAft>
      <a:defRPr sz="1100" kern="1200">
        <a:solidFill>
          <a:schemeClr val="tx1"/>
        </a:solidFill>
        <a:latin typeface="Georgia" pitchFamily="18" charset="0"/>
        <a:ea typeface="+mn-ea"/>
        <a:cs typeface="+mn-cs"/>
      </a:defRPr>
    </a:lvl2pPr>
    <a:lvl3pPr marL="838407" algn="l" rtl="0" fontAlgn="base">
      <a:spcBef>
        <a:spcPct val="30000"/>
      </a:spcBef>
      <a:spcAft>
        <a:spcPct val="0"/>
      </a:spcAft>
      <a:defRPr sz="1100" kern="1200">
        <a:solidFill>
          <a:schemeClr val="tx1"/>
        </a:solidFill>
        <a:latin typeface="Georgia" pitchFamily="18" charset="0"/>
        <a:ea typeface="+mn-ea"/>
        <a:cs typeface="+mn-cs"/>
      </a:defRPr>
    </a:lvl3pPr>
    <a:lvl4pPr marL="1257610" algn="l" rtl="0" fontAlgn="base">
      <a:spcBef>
        <a:spcPct val="30000"/>
      </a:spcBef>
      <a:spcAft>
        <a:spcPct val="0"/>
      </a:spcAft>
      <a:defRPr sz="1100" kern="1200">
        <a:solidFill>
          <a:schemeClr val="tx1"/>
        </a:solidFill>
        <a:latin typeface="Georgia" pitchFamily="18" charset="0"/>
        <a:ea typeface="+mn-ea"/>
        <a:cs typeface="+mn-cs"/>
      </a:defRPr>
    </a:lvl4pPr>
    <a:lvl5pPr marL="1676813" algn="l" rtl="0" fontAlgn="base">
      <a:spcBef>
        <a:spcPct val="30000"/>
      </a:spcBef>
      <a:spcAft>
        <a:spcPct val="0"/>
      </a:spcAft>
      <a:defRPr sz="1100" kern="1200">
        <a:solidFill>
          <a:schemeClr val="tx1"/>
        </a:solidFill>
        <a:latin typeface="Georgia" pitchFamily="18" charset="0"/>
        <a:ea typeface="+mn-ea"/>
        <a:cs typeface="+mn-cs"/>
      </a:defRPr>
    </a:lvl5pPr>
    <a:lvl6pPr marL="2096017" algn="l" defTabSz="838407" rtl="0" eaLnBrk="1" latinLnBrk="0" hangingPunct="1">
      <a:defRPr sz="1100" kern="1200">
        <a:solidFill>
          <a:schemeClr val="tx1"/>
        </a:solidFill>
        <a:latin typeface="+mn-lt"/>
        <a:ea typeface="+mn-ea"/>
        <a:cs typeface="+mn-cs"/>
      </a:defRPr>
    </a:lvl6pPr>
    <a:lvl7pPr marL="2515220" algn="l" defTabSz="838407" rtl="0" eaLnBrk="1" latinLnBrk="0" hangingPunct="1">
      <a:defRPr sz="1100" kern="1200">
        <a:solidFill>
          <a:schemeClr val="tx1"/>
        </a:solidFill>
        <a:latin typeface="+mn-lt"/>
        <a:ea typeface="+mn-ea"/>
        <a:cs typeface="+mn-cs"/>
      </a:defRPr>
    </a:lvl7pPr>
    <a:lvl8pPr marL="2934424" algn="l" defTabSz="838407" rtl="0" eaLnBrk="1" latinLnBrk="0" hangingPunct="1">
      <a:defRPr sz="1100" kern="1200">
        <a:solidFill>
          <a:schemeClr val="tx1"/>
        </a:solidFill>
        <a:latin typeface="+mn-lt"/>
        <a:ea typeface="+mn-ea"/>
        <a:cs typeface="+mn-cs"/>
      </a:defRPr>
    </a:lvl8pPr>
    <a:lvl9pPr marL="3353627" algn="l" defTabSz="838407"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106738" y="504825"/>
            <a:ext cx="3652837" cy="2525713"/>
          </a:xfrm>
          <a:prstGeom prst="rect">
            <a:avLst/>
          </a:prstGeom>
          <a:noFill/>
          <a:ln w="12700">
            <a:solidFill>
              <a:prstClr val="black"/>
            </a:solidFill>
          </a:ln>
        </p:spPr>
      </p:sp>
      <p:sp>
        <p:nvSpPr>
          <p:cNvPr id="4" name="Espace réservé du numéro de diapositive 3"/>
          <p:cNvSpPr>
            <a:spLocks noGrp="1"/>
          </p:cNvSpPr>
          <p:nvPr>
            <p:ph type="sldNum" sz="quarter" idx="10"/>
          </p:nvPr>
        </p:nvSpPr>
        <p:spPr/>
        <p:txBody>
          <a:bodyPr/>
          <a:lstStyle/>
          <a:p>
            <a:fld id="{20CE9E2A-0D2A-4708-B748-03C86C3A2358}" type="slidenum">
              <a:rPr lang="fr-FR" smtClean="0"/>
              <a:pPr/>
              <a:t>1</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105150" y="504825"/>
            <a:ext cx="3656013" cy="2525713"/>
          </a:xfrm>
          <a:prstGeom prst="rect">
            <a:avLst/>
          </a:prstGeom>
          <a:noFill/>
          <a:ln w="12700">
            <a:solidFill>
              <a:prstClr val="black"/>
            </a:solidFill>
          </a:ln>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0CE9E2A-0D2A-4708-B748-03C86C3A2358}" type="slidenum">
              <a:rPr lang="fr-FR" smtClean="0"/>
              <a:pPr/>
              <a:t>2</a:t>
            </a:fld>
            <a:endParaRPr lang="fr-FR"/>
          </a:p>
        </p:txBody>
      </p:sp>
    </p:spTree>
    <p:extLst>
      <p:ext uri="{BB962C8B-B14F-4D97-AF65-F5344CB8AC3E}">
        <p14:creationId xmlns:p14="http://schemas.microsoft.com/office/powerpoint/2010/main" val="10958538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572" y="1620015"/>
            <a:ext cx="6330854" cy="1562567"/>
          </a:xfrm>
        </p:spPr>
        <p:txBody>
          <a:bodyPr/>
          <a:lstStyle>
            <a:lvl1pPr>
              <a:defRPr sz="4100" b="0">
                <a:solidFill>
                  <a:schemeClr val="folHlink"/>
                </a:solidFill>
                <a:latin typeface="Georgia" pitchFamily="18" charset="0"/>
              </a:defRPr>
            </a:lvl1pPr>
          </a:lstStyle>
          <a:p>
            <a:r>
              <a:rPr lang="fr-FR" smtClean="0"/>
              <a:t>Cliquez pour modifier le style du titre</a:t>
            </a:r>
            <a:endParaRPr lang="fr-FR"/>
          </a:p>
        </p:txBody>
      </p:sp>
      <p:sp>
        <p:nvSpPr>
          <p:cNvPr id="3075" name="Rectangle 3"/>
          <p:cNvSpPr>
            <a:spLocks noGrp="1" noChangeArrowheads="1"/>
          </p:cNvSpPr>
          <p:nvPr>
            <p:ph type="subTitle" idx="1"/>
          </p:nvPr>
        </p:nvSpPr>
        <p:spPr>
          <a:xfrm>
            <a:off x="3051510" y="715219"/>
            <a:ext cx="6330854" cy="705166"/>
          </a:xfrm>
        </p:spPr>
        <p:txBody>
          <a:bodyPr anchor="ctr"/>
          <a:lstStyle>
            <a:lvl1pPr marL="0" indent="0">
              <a:defRPr sz="2600" i="1">
                <a:solidFill>
                  <a:schemeClr val="hlink"/>
                </a:solidFill>
                <a:latin typeface="Georgia" pitchFamily="18" charset="0"/>
              </a:defRPr>
            </a:lvl1pPr>
          </a:lstStyle>
          <a:p>
            <a:r>
              <a:rPr lang="fr-FR" smtClean="0"/>
              <a:t>Cliquez pour modifier le style des sous-titres du masque</a:t>
            </a:r>
            <a:endParaRPr lang="fr-FR"/>
          </a:p>
        </p:txBody>
      </p:sp>
      <p:sp>
        <p:nvSpPr>
          <p:cNvPr id="2" name="Rectangle 1"/>
          <p:cNvSpPr/>
          <p:nvPr userDrawn="1"/>
        </p:nvSpPr>
        <p:spPr bwMode="auto">
          <a:xfrm>
            <a:off x="2718371" y="4428381"/>
            <a:ext cx="2016224" cy="115212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fr-FR" sz="2100" b="0" i="0" u="none" strike="noStrike" cap="none" normalizeH="0" baseline="0" smtClean="0">
              <a:ln>
                <a:noFill/>
              </a:ln>
              <a:solidFill>
                <a:schemeClr val="tx1"/>
              </a:solidFill>
              <a:effectLst/>
              <a:latin typeface="Georgia"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3"/>
          <p:cNvSpPr>
            <a:spLocks noGrp="1"/>
          </p:cNvSpPr>
          <p:nvPr>
            <p:ph type="sldNum" sz="quarter" idx="10"/>
          </p:nvPr>
        </p:nvSpPr>
        <p:spPr/>
        <p:txBody>
          <a:bodyPr/>
          <a:lstStyle>
            <a:lvl1pPr>
              <a:defRPr/>
            </a:lvl1pPr>
          </a:lstStyle>
          <a:p>
            <a:r>
              <a:rPr lang="fr-FR" smtClean="0"/>
              <a:t>Page </a:t>
            </a:r>
            <a:fld id="{276B2245-6D2F-4A7B-B94A-6C50BB90442D}" type="slidenum">
              <a:rPr lang="fr-FR" smtClean="0"/>
              <a:pPr/>
              <a:t>‹N°›</a:t>
            </a:fld>
            <a:endParaRPr lang="fr-FR"/>
          </a:p>
        </p:txBody>
      </p:sp>
      <p:sp>
        <p:nvSpPr>
          <p:cNvPr id="5" name="Titre 4"/>
          <p:cNvSpPr>
            <a:spLocks noGrp="1"/>
          </p:cNvSpPr>
          <p:nvPr>
            <p:ph type="title"/>
          </p:nvPr>
        </p:nvSpPr>
        <p:spPr/>
        <p:txBody>
          <a:bodyPr anchor="ctr"/>
          <a:lstStyle>
            <a:lvl1pPr>
              <a:defRPr sz="2000"/>
            </a:lvl1pPr>
          </a:lstStyle>
          <a:p>
            <a:r>
              <a:rPr lang="fr-FR" smtClean="0"/>
              <a:t>Cliquez pour modifier le style du titre</a:t>
            </a:r>
            <a:endParaRPr lang="fr-F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0"/>
          </p:nvPr>
        </p:nvSpPr>
        <p:spPr/>
        <p:txBody>
          <a:bodyPr/>
          <a:lstStyle>
            <a:lvl1pPr>
              <a:defRPr/>
            </a:lvl1pPr>
          </a:lstStyle>
          <a:p>
            <a:r>
              <a:rPr lang="fr-FR" smtClean="0"/>
              <a:t>Page </a:t>
            </a:r>
            <a:fld id="{B548F105-F4DF-46FD-8651-3ADA61528D6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numéro de diapositive 2"/>
          <p:cNvSpPr>
            <a:spLocks noGrp="1"/>
          </p:cNvSpPr>
          <p:nvPr>
            <p:ph type="sldNum" sz="quarter" idx="10"/>
          </p:nvPr>
        </p:nvSpPr>
        <p:spPr/>
        <p:txBody>
          <a:bodyPr/>
          <a:lstStyle>
            <a:lvl1pPr>
              <a:defRPr/>
            </a:lvl1pPr>
          </a:lstStyle>
          <a:p>
            <a:r>
              <a:rPr lang="fr-FR" smtClean="0"/>
              <a:t>Page </a:t>
            </a:r>
            <a:fld id="{BC5F4F20-7495-4144-84CA-45BF25B4CE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572" y="1620015"/>
            <a:ext cx="6330854" cy="1562567"/>
          </a:xfrm>
        </p:spPr>
        <p:txBody>
          <a:bodyPr/>
          <a:lstStyle>
            <a:lvl1pPr>
              <a:defRPr sz="4100" b="0">
                <a:solidFill>
                  <a:schemeClr val="folHlink"/>
                </a:solidFill>
                <a:latin typeface="Georgia" pitchFamily="18" charset="0"/>
              </a:defRPr>
            </a:lvl1pPr>
          </a:lstStyle>
          <a:p>
            <a:r>
              <a:rPr lang="fr-FR" smtClean="0"/>
              <a:t>Cliquez pour modifier le style du titre</a:t>
            </a:r>
            <a:endParaRPr lang="fr-FR"/>
          </a:p>
        </p:txBody>
      </p:sp>
      <p:sp>
        <p:nvSpPr>
          <p:cNvPr id="3075" name="Rectangle 3"/>
          <p:cNvSpPr>
            <a:spLocks noGrp="1" noChangeArrowheads="1"/>
          </p:cNvSpPr>
          <p:nvPr>
            <p:ph type="subTitle" idx="1"/>
          </p:nvPr>
        </p:nvSpPr>
        <p:spPr>
          <a:xfrm>
            <a:off x="3051510" y="715219"/>
            <a:ext cx="6330854" cy="705166"/>
          </a:xfrm>
        </p:spPr>
        <p:txBody>
          <a:bodyPr anchor="ctr"/>
          <a:lstStyle>
            <a:lvl1pPr marL="0" indent="0">
              <a:defRPr sz="2600" i="1">
                <a:solidFill>
                  <a:schemeClr val="hlink"/>
                </a:solidFill>
                <a:latin typeface="Georgia" pitchFamily="18" charset="0"/>
              </a:defRPr>
            </a:lvl1pPr>
          </a:lstStyle>
          <a:p>
            <a:r>
              <a:rPr lang="fr-FR" smtClean="0"/>
              <a:t>Cliquez pour modifier le style des sous-titres du masque</a:t>
            </a:r>
            <a:endParaRPr lang="fr-FR"/>
          </a:p>
        </p:txBody>
      </p:sp>
      <p:sp>
        <p:nvSpPr>
          <p:cNvPr id="4" name="Text Box 8"/>
          <p:cNvSpPr txBox="1">
            <a:spLocks noChangeArrowheads="1"/>
          </p:cNvSpPr>
          <p:nvPr userDrawn="1"/>
        </p:nvSpPr>
        <p:spPr bwMode="auto">
          <a:xfrm>
            <a:off x="1685977" y="405004"/>
            <a:ext cx="883392" cy="559376"/>
          </a:xfrm>
          <a:prstGeom prst="rect">
            <a:avLst/>
          </a:prstGeom>
          <a:noFill/>
          <a:ln w="9525">
            <a:noFill/>
            <a:miter lim="800000"/>
            <a:headEnd/>
            <a:tailEnd/>
          </a:ln>
          <a:effectLst/>
        </p:spPr>
        <p:txBody>
          <a:bodyPr lIns="0" tIns="0" rIns="0" bIns="0" anchor="ctr"/>
          <a:lstStyle/>
          <a:p>
            <a:pPr defTabSz="956308"/>
            <a:r>
              <a:rPr lang="fr-FR" sz="1100" i="1" dirty="0" smtClean="0">
                <a:solidFill>
                  <a:schemeClr val="hlink"/>
                </a:solidFill>
              </a:rPr>
              <a:t>Fédération Française de Cardiologie</a:t>
            </a:r>
            <a:endParaRPr lang="fr-FR" sz="1100" i="1" dirty="0">
              <a:solidFill>
                <a:schemeClr val="hlink"/>
              </a:solidFill>
            </a:endParaRPr>
          </a:p>
        </p:txBody>
      </p:sp>
      <p:sp>
        <p:nvSpPr>
          <p:cNvPr id="5" name="Text Box 9"/>
          <p:cNvSpPr txBox="1">
            <a:spLocks noChangeArrowheads="1"/>
          </p:cNvSpPr>
          <p:nvPr userDrawn="1"/>
        </p:nvSpPr>
        <p:spPr bwMode="auto">
          <a:xfrm>
            <a:off x="4487599" y="318093"/>
            <a:ext cx="5075560" cy="218300"/>
          </a:xfrm>
          <a:prstGeom prst="rect">
            <a:avLst/>
          </a:prstGeom>
          <a:noFill/>
          <a:ln w="9525">
            <a:noFill/>
            <a:miter lim="800000"/>
            <a:headEnd/>
            <a:tailEnd/>
          </a:ln>
          <a:effectLst/>
        </p:spPr>
        <p:txBody>
          <a:bodyPr lIns="0" tIns="0" rIns="0" bIns="0" anchor="ctr"/>
          <a:lstStyle/>
          <a:p>
            <a:pPr defTabSz="956308"/>
            <a:r>
              <a:rPr lang="fr-FR" sz="1000" i="1" dirty="0" smtClean="0">
                <a:solidFill>
                  <a:schemeClr val="folHlink"/>
                </a:solidFill>
              </a:rPr>
              <a:t>Enquête auprès des médecins généralistes pour la FFC</a:t>
            </a:r>
            <a:endParaRPr lang="fr-FR" sz="1000" i="1" dirty="0">
              <a:solidFill>
                <a:schemeClr val="folHlink"/>
              </a:solidFill>
            </a:endParaRPr>
          </a:p>
        </p:txBody>
      </p:sp>
      <p:pic>
        <p:nvPicPr>
          <p:cNvPr id="6" name="Image 5" descr="http://clubcoeursanteyerres.org/images/logo_ffc.gif"/>
          <p:cNvPicPr/>
          <p:nvPr userDrawn="1"/>
        </p:nvPicPr>
        <p:blipFill>
          <a:blip r:embed="rId2" cstate="print"/>
          <a:srcRect/>
          <a:stretch>
            <a:fillRect/>
          </a:stretch>
        </p:blipFill>
        <p:spPr bwMode="auto">
          <a:xfrm>
            <a:off x="4884473" y="4648214"/>
            <a:ext cx="2976566" cy="840172"/>
          </a:xfrm>
          <a:prstGeom prst="rect">
            <a:avLst/>
          </a:prstGeom>
          <a:noFill/>
          <a:ln w="9525">
            <a:noFill/>
            <a:miter lim="800000"/>
            <a:headEnd/>
            <a:tailEnd/>
          </a:ln>
        </p:spPr>
      </p:pic>
    </p:spTree>
    <p:extLst>
      <p:ext uri="{BB962C8B-B14F-4D97-AF65-F5344CB8AC3E}">
        <p14:creationId xmlns:p14="http://schemas.microsoft.com/office/powerpoint/2010/main" val="328672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3"/>
          <p:cNvSpPr>
            <a:spLocks noGrp="1"/>
          </p:cNvSpPr>
          <p:nvPr>
            <p:ph type="sldNum" sz="quarter" idx="10"/>
          </p:nvPr>
        </p:nvSpPr>
        <p:spPr/>
        <p:txBody>
          <a:bodyPr/>
          <a:lstStyle>
            <a:lvl1pPr>
              <a:defRPr/>
            </a:lvl1pPr>
          </a:lstStyle>
          <a:p>
            <a:r>
              <a:rPr lang="fr-FR" smtClean="0"/>
              <a:t>Page </a:t>
            </a:r>
            <a:fld id="{276B2245-6D2F-4A7B-B94A-6C50BB90442D}" type="slidenum">
              <a:rPr lang="fr-FR" smtClean="0"/>
              <a:pPr/>
              <a:t>‹N°›</a:t>
            </a:fld>
            <a:endParaRPr lang="fr-FR"/>
          </a:p>
        </p:txBody>
      </p:sp>
      <p:sp>
        <p:nvSpPr>
          <p:cNvPr id="5" name="Titre 4"/>
          <p:cNvSpPr>
            <a:spLocks noGrp="1"/>
          </p:cNvSpPr>
          <p:nvPr>
            <p:ph type="title"/>
          </p:nvPr>
        </p:nvSpPr>
        <p:spPr/>
        <p:txBody>
          <a:bodyPr/>
          <a:lstStyle/>
          <a:p>
            <a:r>
              <a:rPr lang="fr-FR" smtClean="0"/>
              <a:t>Cliquez pour modifier le style du titre</a:t>
            </a:r>
            <a:endParaRPr lang="fr-FR"/>
          </a:p>
        </p:txBody>
      </p:sp>
    </p:spTree>
    <p:extLst>
      <p:ext uri="{BB962C8B-B14F-4D97-AF65-F5344CB8AC3E}">
        <p14:creationId xmlns:p14="http://schemas.microsoft.com/office/powerpoint/2010/main" val="164998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0"/>
          </p:nvPr>
        </p:nvSpPr>
        <p:spPr/>
        <p:txBody>
          <a:bodyPr/>
          <a:lstStyle>
            <a:lvl1pPr>
              <a:defRPr/>
            </a:lvl1pPr>
          </a:lstStyle>
          <a:p>
            <a:r>
              <a:rPr lang="fr-FR" smtClean="0"/>
              <a:t>Page </a:t>
            </a:r>
            <a:fld id="{B548F105-F4DF-46FD-8651-3ADA61528D62}" type="slidenum">
              <a:rPr lang="fr-FR" smtClean="0"/>
              <a:pPr/>
              <a:t>‹N°›</a:t>
            </a:fld>
            <a:endParaRPr lang="fr-FR"/>
          </a:p>
        </p:txBody>
      </p:sp>
    </p:spTree>
    <p:extLst>
      <p:ext uri="{BB962C8B-B14F-4D97-AF65-F5344CB8AC3E}">
        <p14:creationId xmlns:p14="http://schemas.microsoft.com/office/powerpoint/2010/main" val="2182198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numéro de diapositive 2"/>
          <p:cNvSpPr>
            <a:spLocks noGrp="1"/>
          </p:cNvSpPr>
          <p:nvPr>
            <p:ph type="sldNum" sz="quarter" idx="10"/>
          </p:nvPr>
        </p:nvSpPr>
        <p:spPr/>
        <p:txBody>
          <a:bodyPr/>
          <a:lstStyle>
            <a:lvl1pPr>
              <a:defRPr/>
            </a:lvl1pPr>
          </a:lstStyle>
          <a:p>
            <a:r>
              <a:rPr lang="fr-FR" smtClean="0"/>
              <a:t>Page </a:t>
            </a:r>
            <a:fld id="{BC5F4F20-7495-4144-84CA-45BF25B4CEF1}" type="slidenum">
              <a:rPr lang="fr-FR" smtClean="0"/>
              <a:pPr/>
              <a:t>‹N°›</a:t>
            </a:fld>
            <a:endParaRPr lang="fr-FR"/>
          </a:p>
        </p:txBody>
      </p:sp>
    </p:spTree>
    <p:extLst>
      <p:ext uri="{BB962C8B-B14F-4D97-AF65-F5344CB8AC3E}">
        <p14:creationId xmlns:p14="http://schemas.microsoft.com/office/powerpoint/2010/main" val="6333013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94606" y="687933"/>
            <a:ext cx="7400940" cy="79564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1350837" y="1719112"/>
            <a:ext cx="8200565" cy="469775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30" name="Rectangle 6"/>
          <p:cNvSpPr>
            <a:spLocks noGrp="1" noChangeArrowheads="1"/>
          </p:cNvSpPr>
          <p:nvPr>
            <p:ph type="sldNum" sz="quarter" idx="4"/>
          </p:nvPr>
        </p:nvSpPr>
        <p:spPr bwMode="auto">
          <a:xfrm>
            <a:off x="9163349" y="6501599"/>
            <a:ext cx="615888" cy="172342"/>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defTabSz="956442">
              <a:defRPr sz="700" i="1">
                <a:solidFill>
                  <a:schemeClr val="hlink"/>
                </a:solidFill>
              </a:defRPr>
            </a:lvl1pPr>
          </a:lstStyle>
          <a:p>
            <a:r>
              <a:rPr lang="fr-FR" smtClean="0"/>
              <a:t>Page </a:t>
            </a:r>
            <a:fld id="{CB4781C0-E1E3-4801-8C42-21A54BBA21B3}" type="slidenum">
              <a:rPr lang="fr-FR" smtClean="0"/>
              <a:pPr/>
              <a:t>‹N°›</a:t>
            </a:fld>
            <a:endParaRPr lang="fr-FR"/>
          </a:p>
        </p:txBody>
      </p:sp>
      <p:sp>
        <p:nvSpPr>
          <p:cNvPr id="8" name="Text Box 6"/>
          <p:cNvSpPr txBox="1">
            <a:spLocks noChangeArrowheads="1"/>
          </p:cNvSpPr>
          <p:nvPr userDrawn="1"/>
        </p:nvSpPr>
        <p:spPr bwMode="auto">
          <a:xfrm>
            <a:off x="4275936" y="370535"/>
            <a:ext cx="5075560" cy="218300"/>
          </a:xfrm>
          <a:prstGeom prst="rect">
            <a:avLst/>
          </a:prstGeom>
          <a:noFill/>
          <a:ln w="9525">
            <a:noFill/>
            <a:miter lim="800000"/>
            <a:headEnd/>
            <a:tailEnd/>
          </a:ln>
          <a:effectLst/>
        </p:spPr>
        <p:txBody>
          <a:bodyPr lIns="0" tIns="0" rIns="0" bIns="0" anchor="ctr"/>
          <a:lstStyle/>
          <a:p>
            <a:pPr defTabSz="956360"/>
            <a:r>
              <a:rPr lang="fr-FR" sz="1100" i="1" dirty="0" smtClean="0">
                <a:solidFill>
                  <a:schemeClr val="folHlink"/>
                </a:solidFill>
                <a:latin typeface="Georgia" pitchFamily="18" charset="0"/>
              </a:rPr>
              <a:t>Les intentions de vote</a:t>
            </a:r>
            <a:r>
              <a:rPr lang="fr-FR" sz="1100" i="1" baseline="0" dirty="0" smtClean="0">
                <a:solidFill>
                  <a:schemeClr val="folHlink"/>
                </a:solidFill>
                <a:latin typeface="Georgia" pitchFamily="18" charset="0"/>
              </a:rPr>
              <a:t> des catholiques pour l’élection présidentielle de 2012</a:t>
            </a:r>
            <a:endParaRPr lang="fr-FR" sz="1100" i="1" dirty="0">
              <a:solidFill>
                <a:schemeClr val="folHlink"/>
              </a:solidFill>
              <a:latin typeface="Georgia" pitchFamily="18" charset="0"/>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6" r:id="rId3"/>
    <p:sldLayoutId id="2147483717" r:id="rId4"/>
  </p:sldLayoutIdLst>
  <p:timing>
    <p:tnLst>
      <p:par>
        <p:cTn id="1" dur="indefinite" restart="never" nodeType="tmRoot"/>
      </p:par>
    </p:tnLst>
  </p:timing>
  <p:hf hdr="0" ftr="0" dt="0"/>
  <p:txStyles>
    <p:titleStyle>
      <a:lvl1pPr algn="l" defTabSz="956442" rtl="0" eaLnBrk="1" fontAlgn="base" hangingPunct="1">
        <a:spcBef>
          <a:spcPct val="0"/>
        </a:spcBef>
        <a:spcAft>
          <a:spcPct val="0"/>
        </a:spcAft>
        <a:defRPr sz="2600" b="1" i="1">
          <a:solidFill>
            <a:srgbClr val="A50021"/>
          </a:solidFill>
          <a:latin typeface="Georgia" pitchFamily="18" charset="0"/>
          <a:ea typeface="+mj-ea"/>
          <a:cs typeface="+mj-cs"/>
        </a:defRPr>
      </a:lvl1pPr>
      <a:lvl2pPr algn="l" defTabSz="956442" rtl="0" eaLnBrk="1" fontAlgn="base" hangingPunct="1">
        <a:spcBef>
          <a:spcPct val="0"/>
        </a:spcBef>
        <a:spcAft>
          <a:spcPct val="0"/>
        </a:spcAft>
        <a:defRPr sz="2600" b="1" i="1">
          <a:solidFill>
            <a:schemeClr val="hlink"/>
          </a:solidFill>
          <a:latin typeface="Calibri" pitchFamily="34" charset="0"/>
        </a:defRPr>
      </a:lvl2pPr>
      <a:lvl3pPr algn="l" defTabSz="956442" rtl="0" eaLnBrk="1" fontAlgn="base" hangingPunct="1">
        <a:spcBef>
          <a:spcPct val="0"/>
        </a:spcBef>
        <a:spcAft>
          <a:spcPct val="0"/>
        </a:spcAft>
        <a:defRPr sz="2600" b="1" i="1">
          <a:solidFill>
            <a:schemeClr val="hlink"/>
          </a:solidFill>
          <a:latin typeface="Calibri" pitchFamily="34" charset="0"/>
        </a:defRPr>
      </a:lvl3pPr>
      <a:lvl4pPr algn="l" defTabSz="956442" rtl="0" eaLnBrk="1" fontAlgn="base" hangingPunct="1">
        <a:spcBef>
          <a:spcPct val="0"/>
        </a:spcBef>
        <a:spcAft>
          <a:spcPct val="0"/>
        </a:spcAft>
        <a:defRPr sz="2600" b="1" i="1">
          <a:solidFill>
            <a:schemeClr val="hlink"/>
          </a:solidFill>
          <a:latin typeface="Calibri" pitchFamily="34" charset="0"/>
        </a:defRPr>
      </a:lvl4pPr>
      <a:lvl5pPr algn="l" defTabSz="956442" rtl="0" eaLnBrk="1" fontAlgn="base" hangingPunct="1">
        <a:spcBef>
          <a:spcPct val="0"/>
        </a:spcBef>
        <a:spcAft>
          <a:spcPct val="0"/>
        </a:spcAft>
        <a:defRPr sz="2600" b="1" i="1">
          <a:solidFill>
            <a:schemeClr val="hlink"/>
          </a:solidFill>
          <a:latin typeface="Calibri" pitchFamily="34" charset="0"/>
        </a:defRPr>
      </a:lvl5pPr>
      <a:lvl6pPr marL="419262" algn="l" defTabSz="956442" rtl="0" eaLnBrk="1" fontAlgn="base" hangingPunct="1">
        <a:spcBef>
          <a:spcPct val="0"/>
        </a:spcBef>
        <a:spcAft>
          <a:spcPct val="0"/>
        </a:spcAft>
        <a:defRPr sz="2600" b="1" i="1">
          <a:solidFill>
            <a:schemeClr val="hlink"/>
          </a:solidFill>
          <a:latin typeface="Calibri" pitchFamily="34" charset="0"/>
        </a:defRPr>
      </a:lvl6pPr>
      <a:lvl7pPr marL="838524" algn="l" defTabSz="956442" rtl="0" eaLnBrk="1" fontAlgn="base" hangingPunct="1">
        <a:spcBef>
          <a:spcPct val="0"/>
        </a:spcBef>
        <a:spcAft>
          <a:spcPct val="0"/>
        </a:spcAft>
        <a:defRPr sz="2600" b="1" i="1">
          <a:solidFill>
            <a:schemeClr val="hlink"/>
          </a:solidFill>
          <a:latin typeface="Calibri" pitchFamily="34" charset="0"/>
        </a:defRPr>
      </a:lvl7pPr>
      <a:lvl8pPr marL="1257786" algn="l" defTabSz="956442" rtl="0" eaLnBrk="1" fontAlgn="base" hangingPunct="1">
        <a:spcBef>
          <a:spcPct val="0"/>
        </a:spcBef>
        <a:spcAft>
          <a:spcPct val="0"/>
        </a:spcAft>
        <a:defRPr sz="2600" b="1" i="1">
          <a:solidFill>
            <a:schemeClr val="hlink"/>
          </a:solidFill>
          <a:latin typeface="Calibri" pitchFamily="34" charset="0"/>
        </a:defRPr>
      </a:lvl8pPr>
      <a:lvl9pPr marL="1677048" algn="l" defTabSz="956442" rtl="0" eaLnBrk="1" fontAlgn="base" hangingPunct="1">
        <a:spcBef>
          <a:spcPct val="0"/>
        </a:spcBef>
        <a:spcAft>
          <a:spcPct val="0"/>
        </a:spcAft>
        <a:defRPr sz="2600" b="1" i="1">
          <a:solidFill>
            <a:schemeClr val="hlink"/>
          </a:solidFill>
          <a:latin typeface="Calibri" pitchFamily="34" charset="0"/>
        </a:defRPr>
      </a:lvl9pPr>
    </p:titleStyle>
    <p:bodyStyle>
      <a:lvl1pPr marL="167415" indent="-167415" algn="l" defTabSz="956442" rtl="0" eaLnBrk="1" fontAlgn="base" hangingPunct="1">
        <a:spcBef>
          <a:spcPct val="20000"/>
        </a:spcBef>
        <a:spcAft>
          <a:spcPct val="0"/>
        </a:spcAft>
        <a:buSzPct val="80000"/>
        <a:defRPr sz="1800">
          <a:solidFill>
            <a:schemeClr val="tx1"/>
          </a:solidFill>
          <a:latin typeface="+mn-lt"/>
          <a:ea typeface="+mn-ea"/>
          <a:cs typeface="+mn-cs"/>
        </a:defRPr>
      </a:lvl1pPr>
      <a:lvl2pPr marL="490595" indent="-158679" algn="l" defTabSz="956442" rtl="0" eaLnBrk="1" fontAlgn="base" hangingPunct="1">
        <a:spcBef>
          <a:spcPct val="20000"/>
        </a:spcBef>
        <a:spcAft>
          <a:spcPct val="0"/>
        </a:spcAft>
        <a:buSzPct val="80000"/>
        <a:buChar char="•"/>
        <a:defRPr>
          <a:solidFill>
            <a:schemeClr val="tx1"/>
          </a:solidFill>
          <a:latin typeface="+mn-lt"/>
        </a:defRPr>
      </a:lvl2pPr>
      <a:lvl3pPr marL="822511" indent="-167415" algn="l" defTabSz="956442" rtl="0" eaLnBrk="1" fontAlgn="base" hangingPunct="1">
        <a:spcBef>
          <a:spcPct val="20000"/>
        </a:spcBef>
        <a:spcAft>
          <a:spcPct val="0"/>
        </a:spcAft>
        <a:buSzPct val="80000"/>
        <a:buChar char="•"/>
        <a:defRPr sz="1500">
          <a:solidFill>
            <a:schemeClr val="tx1"/>
          </a:solidFill>
          <a:latin typeface="+mn-lt"/>
        </a:defRPr>
      </a:lvl3pPr>
      <a:lvl4pPr marL="1150059" indent="-163046" algn="l" defTabSz="956442" rtl="0" eaLnBrk="1" fontAlgn="base" hangingPunct="1">
        <a:spcBef>
          <a:spcPct val="20000"/>
        </a:spcBef>
        <a:spcAft>
          <a:spcPct val="0"/>
        </a:spcAft>
        <a:buSzPct val="80000"/>
        <a:buChar char="•"/>
        <a:defRPr sz="1300">
          <a:solidFill>
            <a:schemeClr val="tx1"/>
          </a:solidFill>
          <a:latin typeface="+mn-lt"/>
        </a:defRPr>
      </a:lvl4pPr>
      <a:lvl5pPr marL="1484887" indent="-167415" algn="l" defTabSz="956442" rtl="0" eaLnBrk="1" fontAlgn="base" hangingPunct="1">
        <a:spcBef>
          <a:spcPct val="20000"/>
        </a:spcBef>
        <a:spcAft>
          <a:spcPct val="0"/>
        </a:spcAft>
        <a:buSzPct val="80000"/>
        <a:buChar char="•"/>
        <a:defRPr sz="1100">
          <a:solidFill>
            <a:schemeClr val="tx1"/>
          </a:solidFill>
          <a:latin typeface="+mn-lt"/>
        </a:defRPr>
      </a:lvl5pPr>
      <a:lvl6pPr marL="1904148" indent="-167415" algn="l" defTabSz="956442" rtl="0" eaLnBrk="1" fontAlgn="base" hangingPunct="1">
        <a:spcBef>
          <a:spcPct val="20000"/>
        </a:spcBef>
        <a:spcAft>
          <a:spcPct val="0"/>
        </a:spcAft>
        <a:buSzPct val="80000"/>
        <a:buChar char="•"/>
        <a:defRPr sz="1100">
          <a:solidFill>
            <a:schemeClr val="tx1"/>
          </a:solidFill>
          <a:latin typeface="+mn-lt"/>
        </a:defRPr>
      </a:lvl6pPr>
      <a:lvl7pPr marL="2323410" indent="-167415" algn="l" defTabSz="956442" rtl="0" eaLnBrk="1" fontAlgn="base" hangingPunct="1">
        <a:spcBef>
          <a:spcPct val="20000"/>
        </a:spcBef>
        <a:spcAft>
          <a:spcPct val="0"/>
        </a:spcAft>
        <a:buSzPct val="80000"/>
        <a:buChar char="•"/>
        <a:defRPr sz="1100">
          <a:solidFill>
            <a:schemeClr val="tx1"/>
          </a:solidFill>
          <a:latin typeface="+mn-lt"/>
        </a:defRPr>
      </a:lvl7pPr>
      <a:lvl8pPr marL="2742674" indent="-167415" algn="l" defTabSz="956442" rtl="0" eaLnBrk="1" fontAlgn="base" hangingPunct="1">
        <a:spcBef>
          <a:spcPct val="20000"/>
        </a:spcBef>
        <a:spcAft>
          <a:spcPct val="0"/>
        </a:spcAft>
        <a:buSzPct val="80000"/>
        <a:buChar char="•"/>
        <a:defRPr sz="1100">
          <a:solidFill>
            <a:schemeClr val="tx1"/>
          </a:solidFill>
          <a:latin typeface="+mn-lt"/>
        </a:defRPr>
      </a:lvl8pPr>
      <a:lvl9pPr marL="3161935" indent="-167415" algn="l" defTabSz="956442" rtl="0" eaLnBrk="1" fontAlgn="base" hangingPunct="1">
        <a:spcBef>
          <a:spcPct val="20000"/>
        </a:spcBef>
        <a:spcAft>
          <a:spcPct val="0"/>
        </a:spcAft>
        <a:buSzPct val="80000"/>
        <a:buChar char="•"/>
        <a:defRPr sz="1100">
          <a:solidFill>
            <a:schemeClr val="tx1"/>
          </a:solidFill>
          <a:latin typeface="+mn-lt"/>
        </a:defRPr>
      </a:lvl9pPr>
    </p:bodyStyle>
    <p:otherStyle>
      <a:defPPr>
        <a:defRPr lang="fr-FR"/>
      </a:defPPr>
      <a:lvl1pPr marL="0" algn="l" defTabSz="838524" rtl="0" eaLnBrk="1" latinLnBrk="0" hangingPunct="1">
        <a:defRPr sz="1700" kern="1200">
          <a:solidFill>
            <a:schemeClr val="tx1"/>
          </a:solidFill>
          <a:latin typeface="+mn-lt"/>
          <a:ea typeface="+mn-ea"/>
          <a:cs typeface="+mn-cs"/>
        </a:defRPr>
      </a:lvl1pPr>
      <a:lvl2pPr marL="419262" algn="l" defTabSz="838524" rtl="0" eaLnBrk="1" latinLnBrk="0" hangingPunct="1">
        <a:defRPr sz="1700" kern="1200">
          <a:solidFill>
            <a:schemeClr val="tx1"/>
          </a:solidFill>
          <a:latin typeface="+mn-lt"/>
          <a:ea typeface="+mn-ea"/>
          <a:cs typeface="+mn-cs"/>
        </a:defRPr>
      </a:lvl2pPr>
      <a:lvl3pPr marL="838524" algn="l" defTabSz="838524" rtl="0" eaLnBrk="1" latinLnBrk="0" hangingPunct="1">
        <a:defRPr sz="1700" kern="1200">
          <a:solidFill>
            <a:schemeClr val="tx1"/>
          </a:solidFill>
          <a:latin typeface="+mn-lt"/>
          <a:ea typeface="+mn-ea"/>
          <a:cs typeface="+mn-cs"/>
        </a:defRPr>
      </a:lvl3pPr>
      <a:lvl4pPr marL="1257786" algn="l" defTabSz="838524" rtl="0" eaLnBrk="1" latinLnBrk="0" hangingPunct="1">
        <a:defRPr sz="1700" kern="1200">
          <a:solidFill>
            <a:schemeClr val="tx1"/>
          </a:solidFill>
          <a:latin typeface="+mn-lt"/>
          <a:ea typeface="+mn-ea"/>
          <a:cs typeface="+mn-cs"/>
        </a:defRPr>
      </a:lvl4pPr>
      <a:lvl5pPr marL="1677048" algn="l" defTabSz="838524" rtl="0" eaLnBrk="1" latinLnBrk="0" hangingPunct="1">
        <a:defRPr sz="1700" kern="1200">
          <a:solidFill>
            <a:schemeClr val="tx1"/>
          </a:solidFill>
          <a:latin typeface="+mn-lt"/>
          <a:ea typeface="+mn-ea"/>
          <a:cs typeface="+mn-cs"/>
        </a:defRPr>
      </a:lvl5pPr>
      <a:lvl6pPr marL="2096311" algn="l" defTabSz="838524" rtl="0" eaLnBrk="1" latinLnBrk="0" hangingPunct="1">
        <a:defRPr sz="1700" kern="1200">
          <a:solidFill>
            <a:schemeClr val="tx1"/>
          </a:solidFill>
          <a:latin typeface="+mn-lt"/>
          <a:ea typeface="+mn-ea"/>
          <a:cs typeface="+mn-cs"/>
        </a:defRPr>
      </a:lvl6pPr>
      <a:lvl7pPr marL="2515573" algn="l" defTabSz="838524" rtl="0" eaLnBrk="1" latinLnBrk="0" hangingPunct="1">
        <a:defRPr sz="1700" kern="1200">
          <a:solidFill>
            <a:schemeClr val="tx1"/>
          </a:solidFill>
          <a:latin typeface="+mn-lt"/>
          <a:ea typeface="+mn-ea"/>
          <a:cs typeface="+mn-cs"/>
        </a:defRPr>
      </a:lvl7pPr>
      <a:lvl8pPr marL="2934835" algn="l" defTabSz="838524" rtl="0" eaLnBrk="1" latinLnBrk="0" hangingPunct="1">
        <a:defRPr sz="1700" kern="1200">
          <a:solidFill>
            <a:schemeClr val="tx1"/>
          </a:solidFill>
          <a:latin typeface="+mn-lt"/>
          <a:ea typeface="+mn-ea"/>
          <a:cs typeface="+mn-cs"/>
        </a:defRPr>
      </a:lvl8pPr>
      <a:lvl9pPr marL="3354097" algn="l" defTabSz="838524"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94606" y="687933"/>
            <a:ext cx="7400940" cy="79564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1350837" y="1719112"/>
            <a:ext cx="8200565" cy="469775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30" name="Rectangle 6"/>
          <p:cNvSpPr>
            <a:spLocks noGrp="1" noChangeArrowheads="1"/>
          </p:cNvSpPr>
          <p:nvPr>
            <p:ph type="sldNum" sz="quarter" idx="4"/>
          </p:nvPr>
        </p:nvSpPr>
        <p:spPr bwMode="auto">
          <a:xfrm>
            <a:off x="9163349" y="6501599"/>
            <a:ext cx="615888" cy="172342"/>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defTabSz="956442">
              <a:defRPr sz="700" i="1">
                <a:solidFill>
                  <a:schemeClr val="hlink"/>
                </a:solidFill>
              </a:defRPr>
            </a:lvl1pPr>
          </a:lstStyle>
          <a:p>
            <a:r>
              <a:rPr lang="fr-FR" smtClean="0"/>
              <a:t>Page </a:t>
            </a:r>
            <a:fld id="{CB4781C0-E1E3-4801-8C42-21A54BBA21B3}" type="slidenum">
              <a:rPr lang="fr-FR" smtClean="0"/>
              <a:pPr/>
              <a:t>‹N°›</a:t>
            </a:fld>
            <a:endParaRPr lang="fr-FR"/>
          </a:p>
        </p:txBody>
      </p:sp>
      <p:sp>
        <p:nvSpPr>
          <p:cNvPr id="7" name="Text Box 5"/>
          <p:cNvSpPr txBox="1">
            <a:spLocks noChangeArrowheads="1"/>
          </p:cNvSpPr>
          <p:nvPr userDrawn="1"/>
        </p:nvSpPr>
        <p:spPr bwMode="auto">
          <a:xfrm>
            <a:off x="1487540" y="405005"/>
            <a:ext cx="2600251" cy="183831"/>
          </a:xfrm>
          <a:prstGeom prst="rect">
            <a:avLst/>
          </a:prstGeom>
          <a:noFill/>
          <a:ln w="9525">
            <a:noFill/>
            <a:miter lim="800000"/>
            <a:headEnd/>
            <a:tailEnd/>
          </a:ln>
          <a:effectLst/>
        </p:spPr>
        <p:txBody>
          <a:bodyPr lIns="0" tIns="0" rIns="0" bIns="0" anchor="ctr"/>
          <a:lstStyle/>
          <a:p>
            <a:pPr defTabSz="956360"/>
            <a:r>
              <a:rPr lang="fr-FR" sz="1100" i="1" dirty="0" smtClean="0">
                <a:solidFill>
                  <a:schemeClr val="hlink"/>
                </a:solidFill>
              </a:rPr>
              <a:t>Fédération Française de Cardiologie</a:t>
            </a:r>
            <a:endParaRPr lang="fr-FR" sz="1100" i="1" dirty="0">
              <a:solidFill>
                <a:schemeClr val="hlink"/>
              </a:solidFill>
            </a:endParaRPr>
          </a:p>
        </p:txBody>
      </p:sp>
      <p:sp>
        <p:nvSpPr>
          <p:cNvPr id="8" name="Text Box 6"/>
          <p:cNvSpPr txBox="1">
            <a:spLocks noChangeArrowheads="1"/>
          </p:cNvSpPr>
          <p:nvPr userDrawn="1"/>
        </p:nvSpPr>
        <p:spPr bwMode="auto">
          <a:xfrm>
            <a:off x="4275936" y="370535"/>
            <a:ext cx="5075560" cy="218300"/>
          </a:xfrm>
          <a:prstGeom prst="rect">
            <a:avLst/>
          </a:prstGeom>
          <a:noFill/>
          <a:ln w="9525">
            <a:noFill/>
            <a:miter lim="800000"/>
            <a:headEnd/>
            <a:tailEnd/>
          </a:ln>
          <a:effectLst/>
        </p:spPr>
        <p:txBody>
          <a:bodyPr lIns="0" tIns="0" rIns="0" bIns="0" anchor="ctr"/>
          <a:lstStyle/>
          <a:p>
            <a:pPr defTabSz="956360"/>
            <a:r>
              <a:rPr lang="fr-FR" sz="1100" i="1" dirty="0" smtClean="0">
                <a:solidFill>
                  <a:schemeClr val="folHlink"/>
                </a:solidFill>
              </a:rPr>
              <a:t>Enquête auprès des médecins généralistes</a:t>
            </a:r>
            <a:r>
              <a:rPr lang="fr-FR" sz="1100" i="1" baseline="0" dirty="0" smtClean="0">
                <a:solidFill>
                  <a:schemeClr val="folHlink"/>
                </a:solidFill>
              </a:rPr>
              <a:t> pour la FFC</a:t>
            </a:r>
            <a:endParaRPr lang="fr-FR" sz="1100" i="1" dirty="0">
              <a:solidFill>
                <a:schemeClr val="folHlink"/>
              </a:solidFill>
            </a:endParaRPr>
          </a:p>
        </p:txBody>
      </p:sp>
    </p:spTree>
    <p:extLst>
      <p:ext uri="{BB962C8B-B14F-4D97-AF65-F5344CB8AC3E}">
        <p14:creationId xmlns:p14="http://schemas.microsoft.com/office/powerpoint/2010/main" val="114633023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Lst>
  <p:timing>
    <p:tnLst>
      <p:par>
        <p:cTn id="1" dur="indefinite" restart="never" nodeType="tmRoot"/>
      </p:par>
    </p:tnLst>
  </p:timing>
  <p:hf hdr="0" ftr="0" dt="0"/>
  <p:txStyles>
    <p:titleStyle>
      <a:lvl1pPr algn="l" defTabSz="956442" rtl="0" eaLnBrk="1" fontAlgn="base" hangingPunct="1">
        <a:spcBef>
          <a:spcPct val="0"/>
        </a:spcBef>
        <a:spcAft>
          <a:spcPct val="0"/>
        </a:spcAft>
        <a:defRPr sz="2600" b="1" i="1">
          <a:solidFill>
            <a:schemeClr val="hlink"/>
          </a:solidFill>
          <a:latin typeface="+mj-lt"/>
          <a:ea typeface="+mj-ea"/>
          <a:cs typeface="+mj-cs"/>
        </a:defRPr>
      </a:lvl1pPr>
      <a:lvl2pPr algn="l" defTabSz="956442" rtl="0" eaLnBrk="1" fontAlgn="base" hangingPunct="1">
        <a:spcBef>
          <a:spcPct val="0"/>
        </a:spcBef>
        <a:spcAft>
          <a:spcPct val="0"/>
        </a:spcAft>
        <a:defRPr sz="2600" b="1" i="1">
          <a:solidFill>
            <a:schemeClr val="hlink"/>
          </a:solidFill>
          <a:latin typeface="Calibri" pitchFamily="34" charset="0"/>
        </a:defRPr>
      </a:lvl2pPr>
      <a:lvl3pPr algn="l" defTabSz="956442" rtl="0" eaLnBrk="1" fontAlgn="base" hangingPunct="1">
        <a:spcBef>
          <a:spcPct val="0"/>
        </a:spcBef>
        <a:spcAft>
          <a:spcPct val="0"/>
        </a:spcAft>
        <a:defRPr sz="2600" b="1" i="1">
          <a:solidFill>
            <a:schemeClr val="hlink"/>
          </a:solidFill>
          <a:latin typeface="Calibri" pitchFamily="34" charset="0"/>
        </a:defRPr>
      </a:lvl3pPr>
      <a:lvl4pPr algn="l" defTabSz="956442" rtl="0" eaLnBrk="1" fontAlgn="base" hangingPunct="1">
        <a:spcBef>
          <a:spcPct val="0"/>
        </a:spcBef>
        <a:spcAft>
          <a:spcPct val="0"/>
        </a:spcAft>
        <a:defRPr sz="2600" b="1" i="1">
          <a:solidFill>
            <a:schemeClr val="hlink"/>
          </a:solidFill>
          <a:latin typeface="Calibri" pitchFamily="34" charset="0"/>
        </a:defRPr>
      </a:lvl4pPr>
      <a:lvl5pPr algn="l" defTabSz="956442" rtl="0" eaLnBrk="1" fontAlgn="base" hangingPunct="1">
        <a:spcBef>
          <a:spcPct val="0"/>
        </a:spcBef>
        <a:spcAft>
          <a:spcPct val="0"/>
        </a:spcAft>
        <a:defRPr sz="2600" b="1" i="1">
          <a:solidFill>
            <a:schemeClr val="hlink"/>
          </a:solidFill>
          <a:latin typeface="Calibri" pitchFamily="34" charset="0"/>
        </a:defRPr>
      </a:lvl5pPr>
      <a:lvl6pPr marL="419262" algn="l" defTabSz="956442" rtl="0" eaLnBrk="1" fontAlgn="base" hangingPunct="1">
        <a:spcBef>
          <a:spcPct val="0"/>
        </a:spcBef>
        <a:spcAft>
          <a:spcPct val="0"/>
        </a:spcAft>
        <a:defRPr sz="2600" b="1" i="1">
          <a:solidFill>
            <a:schemeClr val="hlink"/>
          </a:solidFill>
          <a:latin typeface="Calibri" pitchFamily="34" charset="0"/>
        </a:defRPr>
      </a:lvl6pPr>
      <a:lvl7pPr marL="838524" algn="l" defTabSz="956442" rtl="0" eaLnBrk="1" fontAlgn="base" hangingPunct="1">
        <a:spcBef>
          <a:spcPct val="0"/>
        </a:spcBef>
        <a:spcAft>
          <a:spcPct val="0"/>
        </a:spcAft>
        <a:defRPr sz="2600" b="1" i="1">
          <a:solidFill>
            <a:schemeClr val="hlink"/>
          </a:solidFill>
          <a:latin typeface="Calibri" pitchFamily="34" charset="0"/>
        </a:defRPr>
      </a:lvl7pPr>
      <a:lvl8pPr marL="1257786" algn="l" defTabSz="956442" rtl="0" eaLnBrk="1" fontAlgn="base" hangingPunct="1">
        <a:spcBef>
          <a:spcPct val="0"/>
        </a:spcBef>
        <a:spcAft>
          <a:spcPct val="0"/>
        </a:spcAft>
        <a:defRPr sz="2600" b="1" i="1">
          <a:solidFill>
            <a:schemeClr val="hlink"/>
          </a:solidFill>
          <a:latin typeface="Calibri" pitchFamily="34" charset="0"/>
        </a:defRPr>
      </a:lvl8pPr>
      <a:lvl9pPr marL="1677048" algn="l" defTabSz="956442" rtl="0" eaLnBrk="1" fontAlgn="base" hangingPunct="1">
        <a:spcBef>
          <a:spcPct val="0"/>
        </a:spcBef>
        <a:spcAft>
          <a:spcPct val="0"/>
        </a:spcAft>
        <a:defRPr sz="2600" b="1" i="1">
          <a:solidFill>
            <a:schemeClr val="hlink"/>
          </a:solidFill>
          <a:latin typeface="Calibri" pitchFamily="34" charset="0"/>
        </a:defRPr>
      </a:lvl9pPr>
    </p:titleStyle>
    <p:bodyStyle>
      <a:lvl1pPr marL="167415" indent="-167415" algn="l" defTabSz="956442" rtl="0" eaLnBrk="1" fontAlgn="base" hangingPunct="1">
        <a:spcBef>
          <a:spcPct val="20000"/>
        </a:spcBef>
        <a:spcAft>
          <a:spcPct val="0"/>
        </a:spcAft>
        <a:buSzPct val="80000"/>
        <a:defRPr sz="1800">
          <a:solidFill>
            <a:schemeClr val="tx1"/>
          </a:solidFill>
          <a:latin typeface="+mn-lt"/>
          <a:ea typeface="+mn-ea"/>
          <a:cs typeface="+mn-cs"/>
        </a:defRPr>
      </a:lvl1pPr>
      <a:lvl2pPr marL="490595" indent="-158679" algn="l" defTabSz="956442" rtl="0" eaLnBrk="1" fontAlgn="base" hangingPunct="1">
        <a:spcBef>
          <a:spcPct val="20000"/>
        </a:spcBef>
        <a:spcAft>
          <a:spcPct val="0"/>
        </a:spcAft>
        <a:buSzPct val="80000"/>
        <a:buChar char="•"/>
        <a:defRPr>
          <a:solidFill>
            <a:schemeClr val="tx1"/>
          </a:solidFill>
          <a:latin typeface="+mn-lt"/>
        </a:defRPr>
      </a:lvl2pPr>
      <a:lvl3pPr marL="822511" indent="-167415" algn="l" defTabSz="956442" rtl="0" eaLnBrk="1" fontAlgn="base" hangingPunct="1">
        <a:spcBef>
          <a:spcPct val="20000"/>
        </a:spcBef>
        <a:spcAft>
          <a:spcPct val="0"/>
        </a:spcAft>
        <a:buSzPct val="80000"/>
        <a:buChar char="•"/>
        <a:defRPr sz="1500">
          <a:solidFill>
            <a:schemeClr val="tx1"/>
          </a:solidFill>
          <a:latin typeface="+mn-lt"/>
        </a:defRPr>
      </a:lvl3pPr>
      <a:lvl4pPr marL="1150059" indent="-163046" algn="l" defTabSz="956442" rtl="0" eaLnBrk="1" fontAlgn="base" hangingPunct="1">
        <a:spcBef>
          <a:spcPct val="20000"/>
        </a:spcBef>
        <a:spcAft>
          <a:spcPct val="0"/>
        </a:spcAft>
        <a:buSzPct val="80000"/>
        <a:buChar char="•"/>
        <a:defRPr sz="1300">
          <a:solidFill>
            <a:schemeClr val="tx1"/>
          </a:solidFill>
          <a:latin typeface="+mn-lt"/>
        </a:defRPr>
      </a:lvl4pPr>
      <a:lvl5pPr marL="1484887" indent="-167415" algn="l" defTabSz="956442" rtl="0" eaLnBrk="1" fontAlgn="base" hangingPunct="1">
        <a:spcBef>
          <a:spcPct val="20000"/>
        </a:spcBef>
        <a:spcAft>
          <a:spcPct val="0"/>
        </a:spcAft>
        <a:buSzPct val="80000"/>
        <a:buChar char="•"/>
        <a:defRPr sz="1100">
          <a:solidFill>
            <a:schemeClr val="tx1"/>
          </a:solidFill>
          <a:latin typeface="+mn-lt"/>
        </a:defRPr>
      </a:lvl5pPr>
      <a:lvl6pPr marL="1904148" indent="-167415" algn="l" defTabSz="956442" rtl="0" eaLnBrk="1" fontAlgn="base" hangingPunct="1">
        <a:spcBef>
          <a:spcPct val="20000"/>
        </a:spcBef>
        <a:spcAft>
          <a:spcPct val="0"/>
        </a:spcAft>
        <a:buSzPct val="80000"/>
        <a:buChar char="•"/>
        <a:defRPr sz="1100">
          <a:solidFill>
            <a:schemeClr val="tx1"/>
          </a:solidFill>
          <a:latin typeface="+mn-lt"/>
        </a:defRPr>
      </a:lvl6pPr>
      <a:lvl7pPr marL="2323410" indent="-167415" algn="l" defTabSz="956442" rtl="0" eaLnBrk="1" fontAlgn="base" hangingPunct="1">
        <a:spcBef>
          <a:spcPct val="20000"/>
        </a:spcBef>
        <a:spcAft>
          <a:spcPct val="0"/>
        </a:spcAft>
        <a:buSzPct val="80000"/>
        <a:buChar char="•"/>
        <a:defRPr sz="1100">
          <a:solidFill>
            <a:schemeClr val="tx1"/>
          </a:solidFill>
          <a:latin typeface="+mn-lt"/>
        </a:defRPr>
      </a:lvl7pPr>
      <a:lvl8pPr marL="2742674" indent="-167415" algn="l" defTabSz="956442" rtl="0" eaLnBrk="1" fontAlgn="base" hangingPunct="1">
        <a:spcBef>
          <a:spcPct val="20000"/>
        </a:spcBef>
        <a:spcAft>
          <a:spcPct val="0"/>
        </a:spcAft>
        <a:buSzPct val="80000"/>
        <a:buChar char="•"/>
        <a:defRPr sz="1100">
          <a:solidFill>
            <a:schemeClr val="tx1"/>
          </a:solidFill>
          <a:latin typeface="+mn-lt"/>
        </a:defRPr>
      </a:lvl8pPr>
      <a:lvl9pPr marL="3161935" indent="-167415" algn="l" defTabSz="956442" rtl="0" eaLnBrk="1" fontAlgn="base" hangingPunct="1">
        <a:spcBef>
          <a:spcPct val="20000"/>
        </a:spcBef>
        <a:spcAft>
          <a:spcPct val="0"/>
        </a:spcAft>
        <a:buSzPct val="80000"/>
        <a:buChar char="•"/>
        <a:defRPr sz="1100">
          <a:solidFill>
            <a:schemeClr val="tx1"/>
          </a:solidFill>
          <a:latin typeface="+mn-lt"/>
        </a:defRPr>
      </a:lvl9pPr>
    </p:bodyStyle>
    <p:otherStyle>
      <a:defPPr>
        <a:defRPr lang="fr-FR"/>
      </a:defPPr>
      <a:lvl1pPr marL="0" algn="l" defTabSz="838524" rtl="0" eaLnBrk="1" latinLnBrk="0" hangingPunct="1">
        <a:defRPr sz="1700" kern="1200">
          <a:solidFill>
            <a:schemeClr val="tx1"/>
          </a:solidFill>
          <a:latin typeface="+mn-lt"/>
          <a:ea typeface="+mn-ea"/>
          <a:cs typeface="+mn-cs"/>
        </a:defRPr>
      </a:lvl1pPr>
      <a:lvl2pPr marL="419262" algn="l" defTabSz="838524" rtl="0" eaLnBrk="1" latinLnBrk="0" hangingPunct="1">
        <a:defRPr sz="1700" kern="1200">
          <a:solidFill>
            <a:schemeClr val="tx1"/>
          </a:solidFill>
          <a:latin typeface="+mn-lt"/>
          <a:ea typeface="+mn-ea"/>
          <a:cs typeface="+mn-cs"/>
        </a:defRPr>
      </a:lvl2pPr>
      <a:lvl3pPr marL="838524" algn="l" defTabSz="838524" rtl="0" eaLnBrk="1" latinLnBrk="0" hangingPunct="1">
        <a:defRPr sz="1700" kern="1200">
          <a:solidFill>
            <a:schemeClr val="tx1"/>
          </a:solidFill>
          <a:latin typeface="+mn-lt"/>
          <a:ea typeface="+mn-ea"/>
          <a:cs typeface="+mn-cs"/>
        </a:defRPr>
      </a:lvl3pPr>
      <a:lvl4pPr marL="1257786" algn="l" defTabSz="838524" rtl="0" eaLnBrk="1" latinLnBrk="0" hangingPunct="1">
        <a:defRPr sz="1700" kern="1200">
          <a:solidFill>
            <a:schemeClr val="tx1"/>
          </a:solidFill>
          <a:latin typeface="+mn-lt"/>
          <a:ea typeface="+mn-ea"/>
          <a:cs typeface="+mn-cs"/>
        </a:defRPr>
      </a:lvl4pPr>
      <a:lvl5pPr marL="1677048" algn="l" defTabSz="838524" rtl="0" eaLnBrk="1" latinLnBrk="0" hangingPunct="1">
        <a:defRPr sz="1700" kern="1200">
          <a:solidFill>
            <a:schemeClr val="tx1"/>
          </a:solidFill>
          <a:latin typeface="+mn-lt"/>
          <a:ea typeface="+mn-ea"/>
          <a:cs typeface="+mn-cs"/>
        </a:defRPr>
      </a:lvl5pPr>
      <a:lvl6pPr marL="2096311" algn="l" defTabSz="838524" rtl="0" eaLnBrk="1" latinLnBrk="0" hangingPunct="1">
        <a:defRPr sz="1700" kern="1200">
          <a:solidFill>
            <a:schemeClr val="tx1"/>
          </a:solidFill>
          <a:latin typeface="+mn-lt"/>
          <a:ea typeface="+mn-ea"/>
          <a:cs typeface="+mn-cs"/>
        </a:defRPr>
      </a:lvl6pPr>
      <a:lvl7pPr marL="2515573" algn="l" defTabSz="838524" rtl="0" eaLnBrk="1" latinLnBrk="0" hangingPunct="1">
        <a:defRPr sz="1700" kern="1200">
          <a:solidFill>
            <a:schemeClr val="tx1"/>
          </a:solidFill>
          <a:latin typeface="+mn-lt"/>
          <a:ea typeface="+mn-ea"/>
          <a:cs typeface="+mn-cs"/>
        </a:defRPr>
      </a:lvl7pPr>
      <a:lvl8pPr marL="2934835" algn="l" defTabSz="838524" rtl="0" eaLnBrk="1" latinLnBrk="0" hangingPunct="1">
        <a:defRPr sz="1700" kern="1200">
          <a:solidFill>
            <a:schemeClr val="tx1"/>
          </a:solidFill>
          <a:latin typeface="+mn-lt"/>
          <a:ea typeface="+mn-ea"/>
          <a:cs typeface="+mn-cs"/>
        </a:defRPr>
      </a:lvl8pPr>
      <a:lvl9pPr marL="3354097" algn="l" defTabSz="838524"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hyperlink" Target="mailto:Jerome.fourquet@ifop.com" TargetMode="Externa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1" name="Rectangle 13"/>
          <p:cNvSpPr>
            <a:spLocks noGrp="1" noChangeArrowheads="1"/>
          </p:cNvSpPr>
          <p:nvPr>
            <p:ph type="ctrTitle"/>
          </p:nvPr>
        </p:nvSpPr>
        <p:spPr>
          <a:xfrm>
            <a:off x="2142307" y="2916213"/>
            <a:ext cx="7416823" cy="648072"/>
          </a:xfrm>
        </p:spPr>
        <p:txBody>
          <a:bodyPr/>
          <a:lstStyle/>
          <a:p>
            <a:pPr algn="ctr"/>
            <a:r>
              <a:rPr lang="fr-FR" sz="3200" dirty="0" smtClean="0"/>
              <a:t>Les intentions de vote des catholiques pour l’élection présidentielle de 2012</a:t>
            </a:r>
            <a:endParaRPr lang="fr-FR" sz="3200" dirty="0"/>
          </a:p>
        </p:txBody>
      </p:sp>
      <p:grpSp>
        <p:nvGrpSpPr>
          <p:cNvPr id="7" name="Groupe 6"/>
          <p:cNvGrpSpPr/>
          <p:nvPr/>
        </p:nvGrpSpPr>
        <p:grpSpPr>
          <a:xfrm>
            <a:off x="220489" y="687715"/>
            <a:ext cx="2200438" cy="2073849"/>
            <a:chOff x="220489" y="1021127"/>
            <a:chExt cx="2200438" cy="2073849"/>
          </a:xfrm>
        </p:grpSpPr>
        <p:sp>
          <p:nvSpPr>
            <p:cNvPr id="2052" name="Text Box 4"/>
            <p:cNvSpPr txBox="1">
              <a:spLocks noChangeArrowheads="1"/>
            </p:cNvSpPr>
            <p:nvPr/>
          </p:nvSpPr>
          <p:spPr bwMode="auto">
            <a:xfrm>
              <a:off x="953968" y="1021127"/>
              <a:ext cx="1466959" cy="221173"/>
            </a:xfrm>
            <a:prstGeom prst="rect">
              <a:avLst/>
            </a:prstGeom>
            <a:noFill/>
            <a:ln w="9525">
              <a:noFill/>
              <a:miter lim="800000"/>
              <a:headEnd/>
              <a:tailEnd/>
            </a:ln>
            <a:effectLst/>
          </p:spPr>
          <p:txBody>
            <a:bodyPr lIns="0" tIns="0" rIns="0" bIns="0" anchor="ctr"/>
            <a:lstStyle/>
            <a:p>
              <a:pPr algn="r" defTabSz="956308"/>
              <a:r>
                <a:rPr lang="fr-FR" sz="900" i="1" dirty="0" smtClean="0">
                  <a:solidFill>
                    <a:schemeClr val="hlink"/>
                  </a:solidFill>
                </a:rPr>
                <a:t>Janvier 2012</a:t>
              </a:r>
              <a:endParaRPr lang="fr-FR" sz="900" i="1" dirty="0">
                <a:solidFill>
                  <a:schemeClr val="hlink"/>
                </a:solidFill>
              </a:endParaRPr>
            </a:p>
          </p:txBody>
        </p:sp>
        <p:sp>
          <p:nvSpPr>
            <p:cNvPr id="2053" name="Text Box 5"/>
            <p:cNvSpPr txBox="1">
              <a:spLocks noChangeArrowheads="1"/>
            </p:cNvSpPr>
            <p:nvPr/>
          </p:nvSpPr>
          <p:spPr bwMode="auto">
            <a:xfrm>
              <a:off x="220489" y="1595601"/>
              <a:ext cx="2200438" cy="280056"/>
            </a:xfrm>
            <a:prstGeom prst="rect">
              <a:avLst/>
            </a:prstGeom>
            <a:noFill/>
            <a:ln w="9525">
              <a:noFill/>
              <a:miter lim="800000"/>
              <a:headEnd/>
              <a:tailEnd/>
            </a:ln>
            <a:effectLst/>
          </p:spPr>
          <p:txBody>
            <a:bodyPr lIns="0" tIns="0" rIns="0" bIns="0" anchor="b"/>
            <a:lstStyle/>
            <a:p>
              <a:pPr algn="r" defTabSz="956308"/>
              <a:r>
                <a:rPr lang="fr-FR" sz="1100" dirty="0" smtClean="0">
                  <a:solidFill>
                    <a:schemeClr val="hlink"/>
                  </a:solidFill>
                  <a:latin typeface="Calibri" pitchFamily="34" charset="0"/>
                </a:rPr>
                <a:t>N° 110084</a:t>
              </a:r>
              <a:endParaRPr lang="fr-FR" sz="1100" dirty="0">
                <a:solidFill>
                  <a:schemeClr val="hlink"/>
                </a:solidFill>
                <a:latin typeface="Calibri" pitchFamily="34" charset="0"/>
              </a:endParaRPr>
            </a:p>
          </p:txBody>
        </p:sp>
        <p:sp>
          <p:nvSpPr>
            <p:cNvPr id="2056" name="Text Box 8"/>
            <p:cNvSpPr txBox="1">
              <a:spLocks noChangeArrowheads="1"/>
            </p:cNvSpPr>
            <p:nvPr/>
          </p:nvSpPr>
          <p:spPr bwMode="auto">
            <a:xfrm>
              <a:off x="220489" y="2029329"/>
              <a:ext cx="2200438" cy="1065647"/>
            </a:xfrm>
            <a:prstGeom prst="rect">
              <a:avLst/>
            </a:prstGeom>
            <a:noFill/>
            <a:ln w="9525">
              <a:noFill/>
              <a:miter lim="800000"/>
              <a:headEnd/>
              <a:tailEnd/>
            </a:ln>
            <a:effectLst/>
          </p:spPr>
          <p:txBody>
            <a:bodyPr lIns="0" tIns="0" rIns="0" bIns="0"/>
            <a:lstStyle/>
            <a:p>
              <a:pPr algn="r" defTabSz="956308"/>
              <a:r>
                <a:rPr lang="fr-FR" sz="1000" i="1" dirty="0" smtClean="0">
                  <a:solidFill>
                    <a:schemeClr val="hlink"/>
                  </a:solidFill>
                  <a:latin typeface="Calibri" pitchFamily="34" charset="0"/>
                </a:rPr>
                <a:t>Contact</a:t>
              </a:r>
              <a:endParaRPr lang="fr-FR" sz="1000" i="1" dirty="0">
                <a:solidFill>
                  <a:schemeClr val="hlink"/>
                </a:solidFill>
                <a:latin typeface="Calibri" pitchFamily="34" charset="0"/>
              </a:endParaRPr>
            </a:p>
            <a:p>
              <a:pPr algn="r" defTabSz="956308"/>
              <a:r>
                <a:rPr lang="fr-FR" sz="1000" dirty="0" smtClean="0">
                  <a:solidFill>
                    <a:schemeClr val="hlink"/>
                  </a:solidFill>
                  <a:latin typeface="Calibri" pitchFamily="34" charset="0"/>
                </a:rPr>
                <a:t>Jérôme </a:t>
              </a:r>
              <a:r>
                <a:rPr lang="fr-FR" sz="1000" dirty="0" err="1" smtClean="0">
                  <a:solidFill>
                    <a:schemeClr val="hlink"/>
                  </a:solidFill>
                  <a:latin typeface="Calibri" pitchFamily="34" charset="0"/>
                </a:rPr>
                <a:t>Fourquet</a:t>
              </a:r>
              <a:endParaRPr lang="fr-FR" sz="1000" dirty="0">
                <a:solidFill>
                  <a:schemeClr val="hlink"/>
                </a:solidFill>
                <a:latin typeface="Calibri" pitchFamily="34" charset="0"/>
              </a:endParaRPr>
            </a:p>
            <a:p>
              <a:pPr algn="r" defTabSz="956308"/>
              <a:r>
                <a:rPr lang="fr-FR" sz="1000" dirty="0" smtClean="0">
                  <a:solidFill>
                    <a:schemeClr val="hlink"/>
                  </a:solidFill>
                  <a:latin typeface="Calibri" pitchFamily="34" charset="0"/>
                </a:rPr>
                <a:t>Directeur Adjoint</a:t>
              </a:r>
              <a:br>
                <a:rPr lang="fr-FR" sz="1000" dirty="0" smtClean="0">
                  <a:solidFill>
                    <a:schemeClr val="hlink"/>
                  </a:solidFill>
                  <a:latin typeface="Calibri" pitchFamily="34" charset="0"/>
                </a:rPr>
              </a:br>
              <a:r>
                <a:rPr lang="fr-FR" sz="1000" dirty="0" smtClean="0">
                  <a:solidFill>
                    <a:schemeClr val="hlink"/>
                  </a:solidFill>
                  <a:latin typeface="Calibri" pitchFamily="34" charset="0"/>
                </a:rPr>
                <a:t>Département Opinion</a:t>
              </a:r>
              <a:endParaRPr lang="fr-FR" sz="1000" dirty="0">
                <a:solidFill>
                  <a:schemeClr val="hlink"/>
                </a:solidFill>
                <a:latin typeface="Calibri" pitchFamily="34" charset="0"/>
              </a:endParaRPr>
            </a:p>
            <a:p>
              <a:pPr algn="r" defTabSz="956308"/>
              <a:r>
                <a:rPr lang="fr-FR" sz="1000" i="1" dirty="0">
                  <a:solidFill>
                    <a:schemeClr val="hlink"/>
                  </a:solidFill>
                  <a:latin typeface="Calibri" pitchFamily="34" charset="0"/>
                </a:rPr>
                <a:t>j</a:t>
              </a:r>
              <a:r>
                <a:rPr lang="fr-FR" sz="1000" i="1" dirty="0" smtClean="0">
                  <a:solidFill>
                    <a:schemeClr val="hlink"/>
                  </a:solidFill>
                  <a:latin typeface="Calibri" pitchFamily="34" charset="0"/>
                </a:rPr>
                <a:t>erome.fourquet@ifop.com</a:t>
              </a:r>
              <a:endParaRPr lang="fr-FR" sz="1000" i="1" dirty="0">
                <a:solidFill>
                  <a:schemeClr val="hlink"/>
                </a:solidFill>
                <a:latin typeface="Calibri" pitchFamily="34" charset="0"/>
              </a:endParaRPr>
            </a:p>
          </p:txBody>
        </p:sp>
      </p:grpSp>
      <p:sp>
        <p:nvSpPr>
          <p:cNvPr id="3" name="ZoneTexte 2"/>
          <p:cNvSpPr txBox="1"/>
          <p:nvPr/>
        </p:nvSpPr>
        <p:spPr>
          <a:xfrm>
            <a:off x="5382667" y="4068341"/>
            <a:ext cx="1080120" cy="307777"/>
          </a:xfrm>
          <a:prstGeom prst="rect">
            <a:avLst/>
          </a:prstGeom>
          <a:noFill/>
        </p:spPr>
        <p:txBody>
          <a:bodyPr wrap="square" rtlCol="0">
            <a:spAutoFit/>
          </a:bodyPr>
          <a:lstStyle/>
          <a:p>
            <a:pPr algn="ctr"/>
            <a:r>
              <a:rPr lang="fr-FR" sz="1400" b="1" i="1" dirty="0" smtClean="0">
                <a:solidFill>
                  <a:srgbClr val="A50021"/>
                </a:solidFill>
              </a:rPr>
              <a:t>pour</a:t>
            </a:r>
            <a:endParaRPr lang="fr-FR" sz="1400" b="1" i="1" dirty="0">
              <a:solidFill>
                <a:srgbClr val="A50021"/>
              </a:solidFill>
            </a:endParaRPr>
          </a:p>
        </p:txBody>
      </p:sp>
      <p:pic>
        <p:nvPicPr>
          <p:cNvPr id="10"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24900" y="1116013"/>
            <a:ext cx="1869935" cy="1250129"/>
          </a:xfrm>
          <a:prstGeom prst="rect">
            <a:avLst/>
          </a:prstGeom>
          <a:effectLst>
            <a:outerShdw blurRad="50800" dist="38100" dir="2700000" algn="tl" rotWithShape="0">
              <a:prstClr val="black">
                <a:alpha val="40000"/>
              </a:prstClr>
            </a:outerShdw>
          </a:effectLst>
        </p:spPr>
      </p:pic>
      <p:pic>
        <p:nvPicPr>
          <p:cNvPr id="16" name="Image 15" descr="Logo-AFSP"/>
          <p:cNvPicPr/>
          <p:nvPr/>
        </p:nvPicPr>
        <p:blipFill>
          <a:blip r:embed="rId4">
            <a:extLst>
              <a:ext uri="{28A0092B-C50C-407E-A947-70E740481C1C}">
                <a14:useLocalDpi xmlns:a14="http://schemas.microsoft.com/office/drawing/2010/main" val="0"/>
              </a:ext>
            </a:extLst>
          </a:blip>
          <a:srcRect/>
          <a:stretch>
            <a:fillRect/>
          </a:stretch>
        </p:blipFill>
        <p:spPr bwMode="auto">
          <a:xfrm>
            <a:off x="4022954" y="4541017"/>
            <a:ext cx="4024009" cy="895476"/>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3233256446"/>
              </p:ext>
            </p:extLst>
          </p:nvPr>
        </p:nvGraphicFramePr>
        <p:xfrm>
          <a:off x="8262987" y="2150171"/>
          <a:ext cx="1512168" cy="3747846"/>
        </p:xfrm>
        <a:graphic>
          <a:graphicData uri="http://schemas.openxmlformats.org/drawingml/2006/table">
            <a:tbl>
              <a:tblPr firstRow="1" bandRow="1">
                <a:tableStyleId>{8799B23B-EC83-4686-B30A-512413B5E67A}</a:tableStyleId>
              </a:tblPr>
              <a:tblGrid>
                <a:gridCol w="1512168"/>
              </a:tblGrid>
              <a:tr h="388007">
                <a:tc>
                  <a:txBody>
                    <a:bodyPr/>
                    <a:lstStyle/>
                    <a:p>
                      <a:pPr algn="ctr"/>
                      <a:r>
                        <a:rPr lang="fr-FR" sz="1000" b="1" dirty="0" smtClean="0">
                          <a:solidFill>
                            <a:schemeClr val="tx1">
                              <a:lumMod val="65000"/>
                              <a:lumOff val="35000"/>
                            </a:schemeClr>
                          </a:solidFill>
                        </a:rPr>
                        <a:t>Différence Catholiques</a:t>
                      </a:r>
                      <a:r>
                        <a:rPr lang="fr-FR" sz="1000" b="1" baseline="0" dirty="0" smtClean="0">
                          <a:solidFill>
                            <a:schemeClr val="tx1">
                              <a:lumMod val="65000"/>
                              <a:lumOff val="35000"/>
                            </a:schemeClr>
                          </a:solidFill>
                        </a:rPr>
                        <a:t> pratiquants / Français</a:t>
                      </a:r>
                      <a:endParaRPr lang="fr-FR" sz="1000" b="1" dirty="0">
                        <a:solidFill>
                          <a:schemeClr val="tx1">
                            <a:lumMod val="65000"/>
                            <a:lumOff val="35000"/>
                          </a:schemeClr>
                        </a:solidFill>
                      </a:endParaRPr>
                    </a:p>
                  </a:txBody>
                  <a:tcPr anchor="ctr"/>
                </a:tc>
              </a:tr>
              <a:tr h="558601">
                <a:tc>
                  <a:txBody>
                    <a:bodyPr/>
                    <a:lstStyle/>
                    <a:p>
                      <a:pPr algn="ctr"/>
                      <a:r>
                        <a:rPr lang="fr-FR" b="1" dirty="0" smtClean="0">
                          <a:solidFill>
                            <a:schemeClr val="tx1">
                              <a:lumMod val="65000"/>
                              <a:lumOff val="35000"/>
                            </a:schemeClr>
                          </a:solidFill>
                        </a:rPr>
                        <a:t>+ 14</a:t>
                      </a:r>
                      <a:endParaRPr lang="fr-FR" b="1" dirty="0">
                        <a:solidFill>
                          <a:schemeClr val="tx1">
                            <a:lumMod val="65000"/>
                            <a:lumOff val="35000"/>
                          </a:schemeClr>
                        </a:solidFill>
                      </a:endParaRPr>
                    </a:p>
                  </a:txBody>
                  <a:tcPr anchor="ctr"/>
                </a:tc>
              </a:tr>
              <a:tr h="558601">
                <a:tc>
                  <a:txBody>
                    <a:bodyPr/>
                    <a:lstStyle/>
                    <a:p>
                      <a:pPr algn="ctr"/>
                      <a:r>
                        <a:rPr lang="fr-FR" b="1" dirty="0" smtClean="0">
                          <a:solidFill>
                            <a:schemeClr val="tx1">
                              <a:lumMod val="65000"/>
                              <a:lumOff val="35000"/>
                            </a:schemeClr>
                          </a:solidFill>
                        </a:rPr>
                        <a:t>- 6</a:t>
                      </a:r>
                      <a:endParaRPr lang="fr-FR" b="1" dirty="0">
                        <a:solidFill>
                          <a:schemeClr val="tx1">
                            <a:lumMod val="65000"/>
                            <a:lumOff val="35000"/>
                          </a:schemeClr>
                        </a:solidFill>
                      </a:endParaRPr>
                    </a:p>
                  </a:txBody>
                  <a:tcPr anchor="ctr"/>
                </a:tc>
              </a:tr>
              <a:tr h="558601">
                <a:tc>
                  <a:txBody>
                    <a:bodyPr/>
                    <a:lstStyle/>
                    <a:p>
                      <a:pPr algn="ctr"/>
                      <a:r>
                        <a:rPr lang="fr-FR" b="1" dirty="0" smtClean="0">
                          <a:solidFill>
                            <a:schemeClr val="tx1">
                              <a:lumMod val="65000"/>
                              <a:lumOff val="35000"/>
                            </a:schemeClr>
                          </a:solidFill>
                        </a:rPr>
                        <a:t>- 2</a:t>
                      </a:r>
                      <a:endParaRPr lang="fr-FR" b="1" dirty="0">
                        <a:solidFill>
                          <a:schemeClr val="tx1">
                            <a:lumMod val="65000"/>
                            <a:lumOff val="35000"/>
                          </a:schemeClr>
                        </a:solidFill>
                      </a:endParaRPr>
                    </a:p>
                  </a:txBody>
                  <a:tcPr anchor="ctr"/>
                </a:tc>
              </a:tr>
              <a:tr h="558601">
                <a:tc>
                  <a:txBody>
                    <a:bodyPr/>
                    <a:lstStyle/>
                    <a:p>
                      <a:pPr algn="ctr"/>
                      <a:r>
                        <a:rPr lang="fr-FR" b="1" dirty="0" smtClean="0">
                          <a:solidFill>
                            <a:schemeClr val="tx1">
                              <a:lumMod val="65000"/>
                              <a:lumOff val="35000"/>
                            </a:schemeClr>
                          </a:solidFill>
                        </a:rPr>
                        <a:t>+ 3</a:t>
                      </a:r>
                      <a:endParaRPr lang="fr-FR" b="1" dirty="0">
                        <a:solidFill>
                          <a:schemeClr val="tx1">
                            <a:lumMod val="65000"/>
                            <a:lumOff val="35000"/>
                          </a:schemeClr>
                        </a:solidFill>
                      </a:endParaRPr>
                    </a:p>
                  </a:txBody>
                  <a:tcPr anchor="ctr"/>
                </a:tc>
              </a:tr>
              <a:tr h="558601">
                <a:tc>
                  <a:txBody>
                    <a:bodyPr/>
                    <a:lstStyle/>
                    <a:p>
                      <a:pPr algn="ctr"/>
                      <a:r>
                        <a:rPr lang="fr-FR" b="1" dirty="0" smtClean="0">
                          <a:solidFill>
                            <a:schemeClr val="tx1">
                              <a:lumMod val="65000"/>
                              <a:lumOff val="35000"/>
                            </a:schemeClr>
                          </a:solidFill>
                        </a:rPr>
                        <a:t>- 6</a:t>
                      </a:r>
                      <a:endParaRPr lang="fr-FR" b="1" dirty="0">
                        <a:solidFill>
                          <a:schemeClr val="tx1">
                            <a:lumMod val="65000"/>
                            <a:lumOff val="35000"/>
                          </a:schemeClr>
                        </a:solidFill>
                      </a:endParaRPr>
                    </a:p>
                  </a:txBody>
                  <a:tcPr anchor="ctr"/>
                </a:tc>
              </a:tr>
              <a:tr h="558601">
                <a:tc>
                  <a:txBody>
                    <a:bodyPr/>
                    <a:lstStyle/>
                    <a:p>
                      <a:pPr algn="ctr"/>
                      <a:r>
                        <a:rPr lang="fr-FR" b="1" dirty="0" smtClean="0">
                          <a:solidFill>
                            <a:schemeClr val="tx1">
                              <a:lumMod val="65000"/>
                              <a:lumOff val="35000"/>
                            </a:schemeClr>
                          </a:solidFill>
                        </a:rPr>
                        <a:t>+ 0,5</a:t>
                      </a:r>
                      <a:endParaRPr lang="fr-FR" b="1" dirty="0">
                        <a:solidFill>
                          <a:schemeClr val="tx1">
                            <a:lumMod val="65000"/>
                            <a:lumOff val="35000"/>
                          </a:schemeClr>
                        </a:solidFill>
                      </a:endParaRPr>
                    </a:p>
                  </a:txBody>
                  <a:tcPr anchor="ctr"/>
                </a:tc>
              </a:tr>
            </a:tbl>
          </a:graphicData>
        </a:graphic>
      </p:graphicFrame>
      <p:graphicFrame>
        <p:nvGraphicFramePr>
          <p:cNvPr id="9" name="Graphique 6"/>
          <p:cNvGraphicFramePr>
            <a:graphicFrameLocks/>
          </p:cNvGraphicFramePr>
          <p:nvPr>
            <p:extLst>
              <p:ext uri="{D42A27DB-BD31-4B8C-83A1-F6EECF244321}">
                <p14:modId xmlns:p14="http://schemas.microsoft.com/office/powerpoint/2010/main" val="1045662073"/>
              </p:ext>
            </p:extLst>
          </p:nvPr>
        </p:nvGraphicFramePr>
        <p:xfrm>
          <a:off x="1350219" y="2556172"/>
          <a:ext cx="8143932" cy="3888433"/>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10</a:t>
            </a:fld>
            <a:endParaRPr lang="fr-FR" dirty="0"/>
          </a:p>
        </p:txBody>
      </p:sp>
      <p:sp>
        <p:nvSpPr>
          <p:cNvPr id="11"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smtClean="0">
                <a:latin typeface="Corbel" pitchFamily="34" charset="0"/>
              </a:rPr>
              <a:t>Si dimanche prochain devait se dérouler le premier tour de l’élection présidentielle pour lequel des candidats suivants y aurait-il le plus de chances que vous votiez ? (ensemble des inscrits, suffrages exprimés)</a:t>
            </a:r>
            <a:endParaRPr lang="fr-FR" sz="1050" b="1" dirty="0">
              <a:latin typeface="Corbel" pitchFamily="34" charset="0"/>
            </a:endParaRPr>
          </a:p>
        </p:txBody>
      </p:sp>
      <p:sp>
        <p:nvSpPr>
          <p:cNvPr id="7" name="Titre 6"/>
          <p:cNvSpPr>
            <a:spLocks noGrp="1"/>
          </p:cNvSpPr>
          <p:nvPr>
            <p:ph type="title"/>
          </p:nvPr>
        </p:nvSpPr>
        <p:spPr/>
        <p:txBody>
          <a:bodyPr anchor="ctr"/>
          <a:lstStyle/>
          <a:p>
            <a:r>
              <a:rPr lang="fr-FR" dirty="0" smtClean="0"/>
              <a:t>L’intention de vote des catholiques </a:t>
            </a:r>
            <a:r>
              <a:rPr lang="fr-FR" dirty="0" smtClean="0"/>
              <a:t>pratiquants </a:t>
            </a:r>
            <a:r>
              <a:rPr lang="fr-FR" dirty="0" smtClean="0"/>
              <a:t>et de l’ensemble des Français </a:t>
            </a:r>
            <a:r>
              <a:rPr lang="fr-FR" dirty="0" smtClean="0"/>
              <a:t>au </a:t>
            </a:r>
            <a:r>
              <a:rPr lang="fr-FR" dirty="0" smtClean="0"/>
              <a:t>premier tour</a:t>
            </a:r>
            <a:endParaRPr lang="fr-FR" dirty="0"/>
          </a:p>
        </p:txBody>
      </p:sp>
      <p:sp>
        <p:nvSpPr>
          <p:cNvPr id="10" name="ZoneTexte 9"/>
          <p:cNvSpPr txBox="1"/>
          <p:nvPr/>
        </p:nvSpPr>
        <p:spPr>
          <a:xfrm>
            <a:off x="2718371" y="2145391"/>
            <a:ext cx="6120680" cy="307777"/>
          </a:xfrm>
          <a:prstGeom prst="rect">
            <a:avLst/>
          </a:prstGeom>
          <a:noFill/>
        </p:spPr>
        <p:txBody>
          <a:bodyPr wrap="square" rtlCol="0">
            <a:spAutoFit/>
          </a:bodyPr>
          <a:lstStyle/>
          <a:p>
            <a:pPr algn="ctr"/>
            <a:r>
              <a:rPr lang="fr-FR" sz="1400" b="1" dirty="0" smtClean="0">
                <a:latin typeface="Calibri" pitchFamily="34" charset="0"/>
                <a:cs typeface="Calibri" pitchFamily="34" charset="0"/>
              </a:rPr>
              <a:t>- Principaux candidats -</a:t>
            </a:r>
            <a:endParaRPr lang="fr-FR" sz="1400" b="1" dirty="0">
              <a:latin typeface="Calibri" pitchFamily="34" charset="0"/>
              <a:cs typeface="Calibri" pitchFamily="34" charset="0"/>
            </a:endParaRPr>
          </a:p>
        </p:txBody>
      </p:sp>
    </p:spTree>
    <p:extLst>
      <p:ext uri="{BB962C8B-B14F-4D97-AF65-F5344CB8AC3E}">
        <p14:creationId xmlns:p14="http://schemas.microsoft.com/office/powerpoint/2010/main" val="2857032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11</a:t>
            </a:fld>
            <a:endParaRPr lang="fr-FR" dirty="0"/>
          </a:p>
        </p:txBody>
      </p:sp>
      <p:sp>
        <p:nvSpPr>
          <p:cNvPr id="7" name="Titre 6"/>
          <p:cNvSpPr>
            <a:spLocks noGrp="1"/>
          </p:cNvSpPr>
          <p:nvPr>
            <p:ph type="title"/>
          </p:nvPr>
        </p:nvSpPr>
        <p:spPr/>
        <p:txBody>
          <a:bodyPr anchor="ctr"/>
          <a:lstStyle/>
          <a:p>
            <a:r>
              <a:rPr lang="fr-FR" dirty="0" smtClean="0"/>
              <a:t>L’intention de vote au premier tour par niveau de pratique de la religion</a:t>
            </a:r>
            <a:endParaRPr lang="fr-FR" dirty="0"/>
          </a:p>
        </p:txBody>
      </p:sp>
      <p:sp>
        <p:nvSpPr>
          <p:cNvPr id="10"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a:latin typeface="Corbel" pitchFamily="34" charset="0"/>
                <a:cs typeface="Times New Roman" pitchFamily="18" charset="0"/>
              </a:rPr>
              <a:t>QUESTION</a:t>
            </a:r>
            <a:r>
              <a:rPr lang="fr-FR" sz="1050" b="1" dirty="0">
                <a:latin typeface="Corbel" pitchFamily="34" charset="0"/>
                <a:cs typeface="Times New Roman" pitchFamily="18" charset="0"/>
              </a:rPr>
              <a:t> :	</a:t>
            </a:r>
            <a:r>
              <a:rPr lang="fr-FR" sz="1050" b="1" dirty="0">
                <a:latin typeface="Corbel" pitchFamily="34" charset="0"/>
              </a:rPr>
              <a:t>Si dimanche prochain devait se dérouler le premier tour de l’élection présidentielle pour lequel des candidats suivants y aurait-il le plus de chances que vous votiez ? (ensemble des inscrits, suffrages exprimés)</a:t>
            </a:r>
          </a:p>
        </p:txBody>
      </p:sp>
      <p:sp>
        <p:nvSpPr>
          <p:cNvPr id="12" name="Rectangle 11"/>
          <p:cNvSpPr/>
          <p:nvPr/>
        </p:nvSpPr>
        <p:spPr bwMode="auto">
          <a:xfrm>
            <a:off x="1278211" y="1692077"/>
            <a:ext cx="45719" cy="468052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fr-FR" sz="2100" b="0" i="0" u="none" strike="noStrike" cap="none" normalizeH="0" baseline="0" smtClean="0">
              <a:ln>
                <a:noFill/>
              </a:ln>
              <a:solidFill>
                <a:schemeClr val="tx1"/>
              </a:solidFill>
              <a:effectLst/>
              <a:latin typeface="Georgia" pitchFamily="18" charset="0"/>
            </a:endParaRPr>
          </a:p>
        </p:txBody>
      </p:sp>
      <p:graphicFrame>
        <p:nvGraphicFramePr>
          <p:cNvPr id="11" name="Objet 2"/>
          <p:cNvGraphicFramePr>
            <a:graphicFrameLocks noChangeAspect="1"/>
          </p:cNvGraphicFramePr>
          <p:nvPr>
            <p:extLst>
              <p:ext uri="{D42A27DB-BD31-4B8C-83A1-F6EECF244321}">
                <p14:modId xmlns:p14="http://schemas.microsoft.com/office/powerpoint/2010/main" val="3964980375"/>
              </p:ext>
            </p:extLst>
          </p:nvPr>
        </p:nvGraphicFramePr>
        <p:xfrm>
          <a:off x="414115" y="2556173"/>
          <a:ext cx="9108536" cy="4032448"/>
        </p:xfrm>
        <a:graphic>
          <a:graphicData uri="http://schemas.openxmlformats.org/drawingml/2006/chart">
            <c:chart xmlns:c="http://schemas.openxmlformats.org/drawingml/2006/chart" xmlns:r="http://schemas.openxmlformats.org/officeDocument/2006/relationships" r:id="rId2"/>
          </a:graphicData>
        </a:graphic>
      </p:graphicFrame>
      <p:sp>
        <p:nvSpPr>
          <p:cNvPr id="13" name="ZoneTexte 12"/>
          <p:cNvSpPr txBox="1"/>
          <p:nvPr/>
        </p:nvSpPr>
        <p:spPr>
          <a:xfrm>
            <a:off x="2718371" y="2257508"/>
            <a:ext cx="6120680" cy="307777"/>
          </a:xfrm>
          <a:prstGeom prst="rect">
            <a:avLst/>
          </a:prstGeom>
          <a:noFill/>
        </p:spPr>
        <p:txBody>
          <a:bodyPr wrap="square" rtlCol="0">
            <a:spAutoFit/>
          </a:bodyPr>
          <a:lstStyle/>
          <a:p>
            <a:pPr algn="ctr"/>
            <a:r>
              <a:rPr lang="fr-FR" sz="1400" b="1" dirty="0" smtClean="0">
                <a:latin typeface="Calibri" pitchFamily="34" charset="0"/>
                <a:cs typeface="Calibri" pitchFamily="34" charset="0"/>
              </a:rPr>
              <a:t>- Principaux candidats -</a:t>
            </a:r>
            <a:endParaRPr lang="fr-FR" sz="1400" b="1" dirty="0">
              <a:latin typeface="Calibri" pitchFamily="34" charset="0"/>
              <a:cs typeface="Calibri" pitchFamily="34" charset="0"/>
            </a:endParaRPr>
          </a:p>
        </p:txBody>
      </p:sp>
    </p:spTree>
    <p:extLst>
      <p:ext uri="{BB962C8B-B14F-4D97-AF65-F5344CB8AC3E}">
        <p14:creationId xmlns:p14="http://schemas.microsoft.com/office/powerpoint/2010/main" val="1923801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au 9"/>
          <p:cNvGraphicFramePr>
            <a:graphicFrameLocks noGrp="1"/>
          </p:cNvGraphicFramePr>
          <p:nvPr>
            <p:extLst>
              <p:ext uri="{D42A27DB-BD31-4B8C-83A1-F6EECF244321}">
                <p14:modId xmlns:p14="http://schemas.microsoft.com/office/powerpoint/2010/main" val="1500314102"/>
              </p:ext>
            </p:extLst>
          </p:nvPr>
        </p:nvGraphicFramePr>
        <p:xfrm>
          <a:off x="8262987" y="2225609"/>
          <a:ext cx="1512168" cy="3863768"/>
        </p:xfrm>
        <a:graphic>
          <a:graphicData uri="http://schemas.openxmlformats.org/drawingml/2006/table">
            <a:tbl>
              <a:tblPr firstRow="1" bandRow="1">
                <a:tableStyleId>{8799B23B-EC83-4686-B30A-512413B5E67A}</a:tableStyleId>
              </a:tblPr>
              <a:tblGrid>
                <a:gridCol w="1512168"/>
              </a:tblGrid>
              <a:tr h="388590">
                <a:tc>
                  <a:txBody>
                    <a:bodyPr/>
                    <a:lstStyle/>
                    <a:p>
                      <a:pPr algn="ctr"/>
                      <a:r>
                        <a:rPr lang="fr-FR" sz="1200" b="1" dirty="0" smtClean="0">
                          <a:solidFill>
                            <a:schemeClr val="tx1">
                              <a:lumMod val="65000"/>
                              <a:lumOff val="35000"/>
                            </a:schemeClr>
                          </a:solidFill>
                        </a:rPr>
                        <a:t>Différence </a:t>
                      </a:r>
                    </a:p>
                    <a:p>
                      <a:pPr algn="ctr"/>
                      <a:r>
                        <a:rPr lang="fr-FR" sz="1200" b="1" dirty="0" smtClean="0">
                          <a:solidFill>
                            <a:schemeClr val="tx1">
                              <a:lumMod val="65000"/>
                              <a:lumOff val="35000"/>
                            </a:schemeClr>
                          </a:solidFill>
                        </a:rPr>
                        <a:t>2012 / 2007</a:t>
                      </a:r>
                      <a:endParaRPr lang="fr-FR" sz="1200" b="1" dirty="0">
                        <a:solidFill>
                          <a:schemeClr val="tx1">
                            <a:lumMod val="65000"/>
                            <a:lumOff val="35000"/>
                          </a:schemeClr>
                        </a:solidFill>
                      </a:endParaRPr>
                    </a:p>
                  </a:txBody>
                  <a:tcPr anchor="ctr"/>
                </a:tc>
              </a:tr>
              <a:tr h="851642">
                <a:tc>
                  <a:txBody>
                    <a:bodyPr/>
                    <a:lstStyle/>
                    <a:p>
                      <a:pPr algn="ctr"/>
                      <a:r>
                        <a:rPr lang="fr-FR" b="1" dirty="0" smtClean="0">
                          <a:solidFill>
                            <a:schemeClr val="tx1">
                              <a:lumMod val="65000"/>
                              <a:lumOff val="35000"/>
                            </a:schemeClr>
                          </a:solidFill>
                        </a:rPr>
                        <a:t>- 4</a:t>
                      </a:r>
                      <a:endParaRPr lang="fr-FR" b="1" dirty="0">
                        <a:solidFill>
                          <a:schemeClr val="tx1">
                            <a:lumMod val="65000"/>
                            <a:lumOff val="35000"/>
                          </a:schemeClr>
                        </a:solidFill>
                      </a:endParaRPr>
                    </a:p>
                  </a:txBody>
                  <a:tcPr anchor="ctr"/>
                </a:tc>
              </a:tr>
              <a:tr h="851642">
                <a:tc>
                  <a:txBody>
                    <a:bodyPr/>
                    <a:lstStyle/>
                    <a:p>
                      <a:pPr algn="ctr"/>
                      <a:r>
                        <a:rPr lang="fr-FR" b="1" dirty="0" smtClean="0">
                          <a:solidFill>
                            <a:schemeClr val="tx1">
                              <a:lumMod val="65000"/>
                              <a:lumOff val="35000"/>
                            </a:schemeClr>
                          </a:solidFill>
                        </a:rPr>
                        <a:t>+ 6</a:t>
                      </a:r>
                      <a:endParaRPr lang="fr-FR" b="1" dirty="0">
                        <a:solidFill>
                          <a:schemeClr val="tx1">
                            <a:lumMod val="65000"/>
                            <a:lumOff val="35000"/>
                          </a:schemeClr>
                        </a:solidFill>
                      </a:endParaRPr>
                    </a:p>
                  </a:txBody>
                  <a:tcPr anchor="ctr"/>
                </a:tc>
              </a:tr>
              <a:tr h="851642">
                <a:tc>
                  <a:txBody>
                    <a:bodyPr/>
                    <a:lstStyle/>
                    <a:p>
                      <a:pPr algn="ctr"/>
                      <a:r>
                        <a:rPr lang="fr-FR" b="1" dirty="0" smtClean="0">
                          <a:solidFill>
                            <a:schemeClr val="tx1">
                              <a:lumMod val="65000"/>
                              <a:lumOff val="35000"/>
                            </a:schemeClr>
                          </a:solidFill>
                        </a:rPr>
                        <a:t>+ 1</a:t>
                      </a:r>
                      <a:endParaRPr lang="fr-FR" b="1" dirty="0">
                        <a:solidFill>
                          <a:schemeClr val="tx1">
                            <a:lumMod val="65000"/>
                            <a:lumOff val="35000"/>
                          </a:schemeClr>
                        </a:solidFill>
                      </a:endParaRPr>
                    </a:p>
                  </a:txBody>
                  <a:tcPr anchor="ctr"/>
                </a:tc>
              </a:tr>
              <a:tr h="851642">
                <a:tc>
                  <a:txBody>
                    <a:bodyPr/>
                    <a:lstStyle/>
                    <a:p>
                      <a:pPr algn="ctr"/>
                      <a:r>
                        <a:rPr lang="fr-FR" b="1" dirty="0" smtClean="0">
                          <a:solidFill>
                            <a:schemeClr val="tx1">
                              <a:lumMod val="65000"/>
                              <a:lumOff val="35000"/>
                            </a:schemeClr>
                          </a:solidFill>
                        </a:rPr>
                        <a:t>- 1</a:t>
                      </a:r>
                      <a:endParaRPr lang="fr-FR" b="1" dirty="0">
                        <a:solidFill>
                          <a:schemeClr val="tx1">
                            <a:lumMod val="65000"/>
                            <a:lumOff val="35000"/>
                          </a:schemeClr>
                        </a:solidFill>
                      </a:endParaRPr>
                    </a:p>
                  </a:txBody>
                  <a:tcPr anchor="ctr"/>
                </a:tc>
              </a:tr>
            </a:tbl>
          </a:graphicData>
        </a:graphic>
      </p:graphicFrame>
      <p:sp>
        <p:nvSpPr>
          <p:cNvPr id="8" name="Rectangle 7"/>
          <p:cNvSpPr/>
          <p:nvPr/>
        </p:nvSpPr>
        <p:spPr bwMode="auto">
          <a:xfrm>
            <a:off x="1278211" y="1692077"/>
            <a:ext cx="45719" cy="468052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fr-FR" sz="2100" b="0" i="0" u="none" strike="noStrike" cap="none" normalizeH="0" baseline="0" smtClean="0">
              <a:ln>
                <a:noFill/>
              </a:ln>
              <a:solidFill>
                <a:schemeClr val="tx1"/>
              </a:solidFill>
              <a:effectLst/>
              <a:latin typeface="Georgia" pitchFamily="18" charset="0"/>
            </a:endParaRPr>
          </a:p>
        </p:txBody>
      </p:sp>
      <p:graphicFrame>
        <p:nvGraphicFramePr>
          <p:cNvPr id="9" name="Graphique 6"/>
          <p:cNvGraphicFramePr>
            <a:graphicFrameLocks/>
          </p:cNvGraphicFramePr>
          <p:nvPr>
            <p:extLst>
              <p:ext uri="{D42A27DB-BD31-4B8C-83A1-F6EECF244321}">
                <p14:modId xmlns:p14="http://schemas.microsoft.com/office/powerpoint/2010/main" val="1929336798"/>
              </p:ext>
            </p:extLst>
          </p:nvPr>
        </p:nvGraphicFramePr>
        <p:xfrm>
          <a:off x="486123" y="2412157"/>
          <a:ext cx="9224052" cy="4157595"/>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12</a:t>
            </a:fld>
            <a:endParaRPr lang="fr-FR" dirty="0"/>
          </a:p>
        </p:txBody>
      </p:sp>
      <p:sp>
        <p:nvSpPr>
          <p:cNvPr id="11"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smtClean="0">
                <a:latin typeface="Corbel" pitchFamily="34" charset="0"/>
              </a:rPr>
              <a:t>Si dimanche prochain devait se dérouler le premier tour de l’élection présidentielle pour lequel des candidats suivants y aurait-il le plus de chances que vous votiez ? (ensemble des inscrits, suffrages exprimés)</a:t>
            </a:r>
            <a:endParaRPr lang="fr-FR" sz="1050" b="1" dirty="0">
              <a:latin typeface="Corbel" pitchFamily="34" charset="0"/>
            </a:endParaRPr>
          </a:p>
        </p:txBody>
      </p:sp>
      <p:sp>
        <p:nvSpPr>
          <p:cNvPr id="7" name="Titre 6"/>
          <p:cNvSpPr>
            <a:spLocks noGrp="1"/>
          </p:cNvSpPr>
          <p:nvPr>
            <p:ph type="title"/>
          </p:nvPr>
        </p:nvSpPr>
        <p:spPr/>
        <p:txBody>
          <a:bodyPr anchor="ctr"/>
          <a:lstStyle/>
          <a:p>
            <a:r>
              <a:rPr lang="fr-FR" dirty="0" smtClean="0"/>
              <a:t>L’évolution de l’intention </a:t>
            </a:r>
            <a:r>
              <a:rPr lang="fr-FR" dirty="0" smtClean="0"/>
              <a:t>de vote des catholiques </a:t>
            </a:r>
            <a:r>
              <a:rPr lang="fr-FR" dirty="0" smtClean="0"/>
              <a:t>pratiquants au </a:t>
            </a:r>
            <a:r>
              <a:rPr lang="fr-FR" dirty="0" smtClean="0"/>
              <a:t>premier </a:t>
            </a:r>
            <a:r>
              <a:rPr lang="fr-FR" dirty="0" smtClean="0"/>
              <a:t>tour entre 2007 et 2012</a:t>
            </a:r>
            <a:endParaRPr lang="fr-FR" dirty="0"/>
          </a:p>
        </p:txBody>
      </p:sp>
      <p:sp>
        <p:nvSpPr>
          <p:cNvPr id="3" name="ZoneTexte 2"/>
          <p:cNvSpPr txBox="1"/>
          <p:nvPr/>
        </p:nvSpPr>
        <p:spPr>
          <a:xfrm>
            <a:off x="2718371" y="2196133"/>
            <a:ext cx="6120680" cy="307777"/>
          </a:xfrm>
          <a:prstGeom prst="rect">
            <a:avLst/>
          </a:prstGeom>
          <a:noFill/>
        </p:spPr>
        <p:txBody>
          <a:bodyPr wrap="square" rtlCol="0">
            <a:spAutoFit/>
          </a:bodyPr>
          <a:lstStyle/>
          <a:p>
            <a:pPr algn="ctr"/>
            <a:r>
              <a:rPr lang="fr-FR" sz="1400" b="1" dirty="0" smtClean="0">
                <a:latin typeface="Calibri" pitchFamily="34" charset="0"/>
                <a:cs typeface="Calibri" pitchFamily="34" charset="0"/>
              </a:rPr>
              <a:t>- Comparatif Février 2007 (principaux candidats) -</a:t>
            </a:r>
            <a:endParaRPr lang="fr-FR" sz="1400" b="1" dirty="0">
              <a:latin typeface="Calibri" pitchFamily="34" charset="0"/>
              <a:cs typeface="Calibri" pitchFamily="34" charset="0"/>
            </a:endParaRPr>
          </a:p>
        </p:txBody>
      </p:sp>
    </p:spTree>
    <p:extLst>
      <p:ext uri="{BB962C8B-B14F-4D97-AF65-F5344CB8AC3E}">
        <p14:creationId xmlns:p14="http://schemas.microsoft.com/office/powerpoint/2010/main" val="2397642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aphique 6"/>
          <p:cNvGraphicFramePr>
            <a:graphicFrameLocks/>
          </p:cNvGraphicFramePr>
          <p:nvPr>
            <p:extLst>
              <p:ext uri="{D42A27DB-BD31-4B8C-83A1-F6EECF244321}">
                <p14:modId xmlns:p14="http://schemas.microsoft.com/office/powerpoint/2010/main" val="2864900637"/>
              </p:ext>
            </p:extLst>
          </p:nvPr>
        </p:nvGraphicFramePr>
        <p:xfrm>
          <a:off x="1378719" y="2142995"/>
          <a:ext cx="8331456" cy="4373618"/>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13</a:t>
            </a:fld>
            <a:endParaRPr lang="fr-FR" dirty="0"/>
          </a:p>
        </p:txBody>
      </p:sp>
      <p:sp>
        <p:nvSpPr>
          <p:cNvPr id="11"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smtClean="0">
                <a:latin typeface="Corbel" pitchFamily="34" charset="0"/>
              </a:rPr>
              <a:t>Si dimanche prochain devait se dérouler le premier tour de l’élection présidentielle pour lequel des candidats suivants y aurait-il le plus de chances que vous votiez ? (ensemble des inscrits, suffrages exprimés)</a:t>
            </a:r>
            <a:endParaRPr lang="fr-FR" sz="1050" b="1" dirty="0">
              <a:latin typeface="Corbel" pitchFamily="34" charset="0"/>
            </a:endParaRPr>
          </a:p>
        </p:txBody>
      </p:sp>
      <p:sp>
        <p:nvSpPr>
          <p:cNvPr id="7" name="Titre 6"/>
          <p:cNvSpPr>
            <a:spLocks noGrp="1"/>
          </p:cNvSpPr>
          <p:nvPr>
            <p:ph type="title"/>
          </p:nvPr>
        </p:nvSpPr>
        <p:spPr/>
        <p:txBody>
          <a:bodyPr anchor="ctr"/>
          <a:lstStyle/>
          <a:p>
            <a:r>
              <a:rPr lang="fr-FR" dirty="0" smtClean="0"/>
              <a:t>L’évolution de l’intention de vote en faveur de Jean-Luc Mélenchon au premier tour selon la pratique religieuse</a:t>
            </a:r>
            <a:endParaRPr lang="fr-FR" dirty="0"/>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86923" y="2988221"/>
            <a:ext cx="1199376" cy="179906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760055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aphique 6"/>
          <p:cNvGraphicFramePr>
            <a:graphicFrameLocks/>
          </p:cNvGraphicFramePr>
          <p:nvPr>
            <p:extLst>
              <p:ext uri="{D42A27DB-BD31-4B8C-83A1-F6EECF244321}">
                <p14:modId xmlns:p14="http://schemas.microsoft.com/office/powerpoint/2010/main" val="1387770651"/>
              </p:ext>
            </p:extLst>
          </p:nvPr>
        </p:nvGraphicFramePr>
        <p:xfrm>
          <a:off x="1378719" y="2142995"/>
          <a:ext cx="8331456" cy="4373618"/>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14</a:t>
            </a:fld>
            <a:endParaRPr lang="fr-FR" dirty="0"/>
          </a:p>
        </p:txBody>
      </p:sp>
      <p:sp>
        <p:nvSpPr>
          <p:cNvPr id="11"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smtClean="0">
                <a:latin typeface="Corbel" pitchFamily="34" charset="0"/>
              </a:rPr>
              <a:t>Si dimanche prochain devait se dérouler le premier tour de l’élection présidentielle pour lequel des candidats suivants y aurait-il le plus de chances que vous votiez ? (ensemble des inscrits, suffrages exprimés)</a:t>
            </a:r>
            <a:endParaRPr lang="fr-FR" sz="1050" b="1" dirty="0">
              <a:latin typeface="Corbel" pitchFamily="34" charset="0"/>
            </a:endParaRPr>
          </a:p>
        </p:txBody>
      </p:sp>
      <p:sp>
        <p:nvSpPr>
          <p:cNvPr id="7" name="Titre 6"/>
          <p:cNvSpPr>
            <a:spLocks noGrp="1"/>
          </p:cNvSpPr>
          <p:nvPr>
            <p:ph type="title"/>
          </p:nvPr>
        </p:nvSpPr>
        <p:spPr/>
        <p:txBody>
          <a:bodyPr anchor="ctr"/>
          <a:lstStyle/>
          <a:p>
            <a:r>
              <a:rPr lang="fr-FR" dirty="0" smtClean="0"/>
              <a:t>L’évolution de l’intention de vote en faveur de François Hollande au premier tour selon la pratique religieuse</a:t>
            </a:r>
            <a:endParaRPr lang="fr-FR" dirty="0"/>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02947" y="3132237"/>
            <a:ext cx="1335584" cy="151938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69379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aphique 6"/>
          <p:cNvGraphicFramePr>
            <a:graphicFrameLocks/>
          </p:cNvGraphicFramePr>
          <p:nvPr>
            <p:extLst>
              <p:ext uri="{D42A27DB-BD31-4B8C-83A1-F6EECF244321}">
                <p14:modId xmlns:p14="http://schemas.microsoft.com/office/powerpoint/2010/main" val="2187379646"/>
              </p:ext>
            </p:extLst>
          </p:nvPr>
        </p:nvGraphicFramePr>
        <p:xfrm>
          <a:off x="1378719" y="2142995"/>
          <a:ext cx="8331456" cy="4373618"/>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15</a:t>
            </a:fld>
            <a:endParaRPr lang="fr-FR" dirty="0"/>
          </a:p>
        </p:txBody>
      </p:sp>
      <p:sp>
        <p:nvSpPr>
          <p:cNvPr id="11"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smtClean="0">
                <a:latin typeface="Corbel" pitchFamily="34" charset="0"/>
              </a:rPr>
              <a:t>Si dimanche prochain devait se dérouler le premier tour de l’élection présidentielle pour lequel des candidats suivants y aurait-il le plus de chances que vous votiez ? (ensemble des inscrits, suffrages exprimés)</a:t>
            </a:r>
            <a:endParaRPr lang="fr-FR" sz="1050" b="1" dirty="0">
              <a:latin typeface="Corbel" pitchFamily="34" charset="0"/>
            </a:endParaRPr>
          </a:p>
        </p:txBody>
      </p:sp>
      <p:sp>
        <p:nvSpPr>
          <p:cNvPr id="7" name="Titre 6"/>
          <p:cNvSpPr>
            <a:spLocks noGrp="1"/>
          </p:cNvSpPr>
          <p:nvPr>
            <p:ph type="title"/>
          </p:nvPr>
        </p:nvSpPr>
        <p:spPr/>
        <p:txBody>
          <a:bodyPr anchor="ctr"/>
          <a:lstStyle/>
          <a:p>
            <a:r>
              <a:rPr lang="fr-FR" dirty="0" smtClean="0"/>
              <a:t>L’évolution de l’intention de vote en faveur d’Eva Joly au premier tour selon la pratique religieuse</a:t>
            </a:r>
            <a:endParaRPr lang="fr-FR" dirty="0"/>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6923" y="3106093"/>
            <a:ext cx="1512168" cy="151216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22799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aphique 6"/>
          <p:cNvGraphicFramePr>
            <a:graphicFrameLocks/>
          </p:cNvGraphicFramePr>
          <p:nvPr>
            <p:extLst>
              <p:ext uri="{D42A27DB-BD31-4B8C-83A1-F6EECF244321}">
                <p14:modId xmlns:p14="http://schemas.microsoft.com/office/powerpoint/2010/main" val="3680506663"/>
              </p:ext>
            </p:extLst>
          </p:nvPr>
        </p:nvGraphicFramePr>
        <p:xfrm>
          <a:off x="1378719" y="2142995"/>
          <a:ext cx="8331456" cy="4373618"/>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16</a:t>
            </a:fld>
            <a:endParaRPr lang="fr-FR" dirty="0"/>
          </a:p>
        </p:txBody>
      </p:sp>
      <p:sp>
        <p:nvSpPr>
          <p:cNvPr id="11"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smtClean="0">
                <a:latin typeface="Corbel" pitchFamily="34" charset="0"/>
              </a:rPr>
              <a:t>Si dimanche prochain devait se dérouler le premier tour de l’élection présidentielle pour lequel des candidats suivants y aurait-il le plus de chances que vous votiez ? (ensemble des inscrits, suffrages exprimés)</a:t>
            </a:r>
            <a:endParaRPr lang="fr-FR" sz="1050" b="1" dirty="0">
              <a:latin typeface="Corbel" pitchFamily="34" charset="0"/>
            </a:endParaRPr>
          </a:p>
        </p:txBody>
      </p:sp>
      <p:sp>
        <p:nvSpPr>
          <p:cNvPr id="7" name="Titre 6"/>
          <p:cNvSpPr>
            <a:spLocks noGrp="1"/>
          </p:cNvSpPr>
          <p:nvPr>
            <p:ph type="title"/>
          </p:nvPr>
        </p:nvSpPr>
        <p:spPr/>
        <p:txBody>
          <a:bodyPr anchor="ctr"/>
          <a:lstStyle/>
          <a:p>
            <a:r>
              <a:rPr lang="fr-FR" dirty="0" smtClean="0"/>
              <a:t>L’évolution de l’intention de vote en faveur de François Bayrou au premier tour selon la pratique religieuse</a:t>
            </a:r>
            <a:endParaRPr lang="fr-FR" dirty="0"/>
          </a:p>
        </p:txBody>
      </p:sp>
      <p:pic>
        <p:nvPicPr>
          <p:cNvPr id="3" name="Imag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74955" y="2841149"/>
            <a:ext cx="1393304" cy="176485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47403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aphique 6"/>
          <p:cNvGraphicFramePr>
            <a:graphicFrameLocks/>
          </p:cNvGraphicFramePr>
          <p:nvPr>
            <p:extLst>
              <p:ext uri="{D42A27DB-BD31-4B8C-83A1-F6EECF244321}">
                <p14:modId xmlns:p14="http://schemas.microsoft.com/office/powerpoint/2010/main" val="2832392315"/>
              </p:ext>
            </p:extLst>
          </p:nvPr>
        </p:nvGraphicFramePr>
        <p:xfrm>
          <a:off x="1378719" y="2142995"/>
          <a:ext cx="8331456" cy="4373618"/>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17</a:t>
            </a:fld>
            <a:endParaRPr lang="fr-FR" dirty="0"/>
          </a:p>
        </p:txBody>
      </p:sp>
      <p:sp>
        <p:nvSpPr>
          <p:cNvPr id="11"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smtClean="0">
                <a:latin typeface="Corbel" pitchFamily="34" charset="0"/>
              </a:rPr>
              <a:t>Si dimanche prochain devait se dérouler le premier tour de l’élection présidentielle pour lequel des candidats suivants y aurait-il le plus de chances que vous votiez ? (ensemble des inscrits, suffrages exprimés)</a:t>
            </a:r>
            <a:endParaRPr lang="fr-FR" sz="1050" b="1" dirty="0">
              <a:latin typeface="Corbel" pitchFamily="34" charset="0"/>
            </a:endParaRPr>
          </a:p>
        </p:txBody>
      </p:sp>
      <p:sp>
        <p:nvSpPr>
          <p:cNvPr id="7" name="Titre 6"/>
          <p:cNvSpPr>
            <a:spLocks noGrp="1"/>
          </p:cNvSpPr>
          <p:nvPr>
            <p:ph type="title"/>
          </p:nvPr>
        </p:nvSpPr>
        <p:spPr/>
        <p:txBody>
          <a:bodyPr anchor="ctr"/>
          <a:lstStyle/>
          <a:p>
            <a:r>
              <a:rPr lang="fr-FR" dirty="0" smtClean="0"/>
              <a:t>L’évolution de l’intention de vote en faveur de Nicolas Sarkozy au premier tour selon la pratique religieuse</a:t>
            </a:r>
            <a:endParaRPr lang="fr-FR" dirty="0"/>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6963" y="2636050"/>
            <a:ext cx="1300546" cy="15042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539957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aphique 6"/>
          <p:cNvGraphicFramePr>
            <a:graphicFrameLocks/>
          </p:cNvGraphicFramePr>
          <p:nvPr>
            <p:extLst>
              <p:ext uri="{D42A27DB-BD31-4B8C-83A1-F6EECF244321}">
                <p14:modId xmlns:p14="http://schemas.microsoft.com/office/powerpoint/2010/main" val="2424194109"/>
              </p:ext>
            </p:extLst>
          </p:nvPr>
        </p:nvGraphicFramePr>
        <p:xfrm>
          <a:off x="1378719" y="2142995"/>
          <a:ext cx="8331456" cy="4373618"/>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18</a:t>
            </a:fld>
            <a:endParaRPr lang="fr-FR" dirty="0"/>
          </a:p>
        </p:txBody>
      </p:sp>
      <p:sp>
        <p:nvSpPr>
          <p:cNvPr id="11"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smtClean="0">
                <a:latin typeface="Corbel" pitchFamily="34" charset="0"/>
              </a:rPr>
              <a:t>Si dimanche prochain devait se dérouler le premier tour de l’élection présidentielle pour lequel des candidats suivants y aurait-il le plus de chances que vous votiez ? (ensemble des inscrits, suffrages exprimés)</a:t>
            </a:r>
            <a:endParaRPr lang="fr-FR" sz="1050" b="1" dirty="0">
              <a:latin typeface="Corbel" pitchFamily="34" charset="0"/>
            </a:endParaRPr>
          </a:p>
        </p:txBody>
      </p:sp>
      <p:sp>
        <p:nvSpPr>
          <p:cNvPr id="7" name="Titre 6"/>
          <p:cNvSpPr>
            <a:spLocks noGrp="1"/>
          </p:cNvSpPr>
          <p:nvPr>
            <p:ph type="title"/>
          </p:nvPr>
        </p:nvSpPr>
        <p:spPr/>
        <p:txBody>
          <a:bodyPr anchor="ctr"/>
          <a:lstStyle/>
          <a:p>
            <a:r>
              <a:rPr lang="fr-FR" dirty="0" smtClean="0"/>
              <a:t>L’évolution de l’intention de vote en faveur de Marine Le Pen au premier tour selon la pratique religieuse</a:t>
            </a:r>
            <a:endParaRPr lang="fr-FR" dirty="0"/>
          </a:p>
        </p:txBody>
      </p:sp>
    </p:spTree>
    <p:extLst>
      <p:ext uri="{BB962C8B-B14F-4D97-AF65-F5344CB8AC3E}">
        <p14:creationId xmlns:p14="http://schemas.microsoft.com/office/powerpoint/2010/main" val="39718194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19</a:t>
            </a:fld>
            <a:endParaRPr lang="fr-FR" dirty="0"/>
          </a:p>
        </p:txBody>
      </p:sp>
      <p:grpSp>
        <p:nvGrpSpPr>
          <p:cNvPr id="8" name="Group 2"/>
          <p:cNvGrpSpPr>
            <a:grpSpLocks/>
          </p:cNvGrpSpPr>
          <p:nvPr/>
        </p:nvGrpSpPr>
        <p:grpSpPr bwMode="auto">
          <a:xfrm>
            <a:off x="1378719" y="4134649"/>
            <a:ext cx="7860762" cy="1823952"/>
            <a:chOff x="155" y="2795"/>
            <a:chExt cx="6221" cy="1270"/>
          </a:xfrm>
        </p:grpSpPr>
        <p:sp>
          <p:nvSpPr>
            <p:cNvPr id="9" name="Rectangle 3"/>
            <p:cNvSpPr>
              <a:spLocks noChangeArrowheads="1"/>
            </p:cNvSpPr>
            <p:nvPr/>
          </p:nvSpPr>
          <p:spPr bwMode="auto">
            <a:xfrm>
              <a:off x="1516" y="2795"/>
              <a:ext cx="4860" cy="1264"/>
            </a:xfrm>
            <a:prstGeom prst="rect">
              <a:avLst/>
            </a:prstGeom>
            <a:noFill/>
            <a:ln w="9525">
              <a:noFill/>
              <a:miter lim="800000"/>
              <a:headEnd/>
              <a:tailEnd/>
            </a:ln>
          </p:spPr>
          <p:txBody>
            <a:bodyPr anchor="ctr"/>
            <a:lstStyle/>
            <a:p>
              <a:r>
                <a:rPr lang="fr-FR" sz="3300" b="1" dirty="0" smtClean="0">
                  <a:solidFill>
                    <a:srgbClr val="A50021"/>
                  </a:solidFill>
                </a:rPr>
                <a:t>L’intention de vote au second tour</a:t>
              </a:r>
              <a:endParaRPr lang="fr-FR" sz="3300" b="1" dirty="0">
                <a:solidFill>
                  <a:srgbClr val="A50021"/>
                </a:solidFill>
              </a:endParaRPr>
            </a:p>
          </p:txBody>
        </p:sp>
        <p:sp>
          <p:nvSpPr>
            <p:cNvPr id="10" name="Rectangle 4"/>
            <p:cNvSpPr>
              <a:spLocks noChangeArrowheads="1"/>
            </p:cNvSpPr>
            <p:nvPr/>
          </p:nvSpPr>
          <p:spPr bwMode="auto">
            <a:xfrm>
              <a:off x="155" y="2801"/>
              <a:ext cx="817" cy="1264"/>
            </a:xfrm>
            <a:prstGeom prst="rect">
              <a:avLst/>
            </a:prstGeom>
            <a:noFill/>
            <a:ln w="9525">
              <a:noFill/>
              <a:miter lim="800000"/>
              <a:headEnd/>
              <a:tailEnd/>
            </a:ln>
          </p:spPr>
          <p:txBody>
            <a:bodyPr anchor="ctr"/>
            <a:lstStyle/>
            <a:p>
              <a:pPr algn="ctr"/>
              <a:r>
                <a:rPr lang="fr-FR" sz="8000" b="1" dirty="0" smtClean="0">
                  <a:solidFill>
                    <a:srgbClr val="A50021"/>
                  </a:solidFill>
                  <a:cs typeface="Times New Roman" pitchFamily="18" charset="0"/>
                </a:rPr>
                <a:t>C</a:t>
              </a:r>
              <a:endParaRPr lang="fr-FR" sz="8000" b="1" dirty="0">
                <a:solidFill>
                  <a:srgbClr val="A50021"/>
                </a:solidFill>
                <a:cs typeface="Times New Roman" pitchFamily="18" charset="0"/>
              </a:endParaRPr>
            </a:p>
          </p:txBody>
        </p:sp>
        <p:sp>
          <p:nvSpPr>
            <p:cNvPr id="12" name="Line 5"/>
            <p:cNvSpPr>
              <a:spLocks noChangeShapeType="1"/>
            </p:cNvSpPr>
            <p:nvPr/>
          </p:nvSpPr>
          <p:spPr bwMode="auto">
            <a:xfrm>
              <a:off x="1244" y="3158"/>
              <a:ext cx="0" cy="545"/>
            </a:xfrm>
            <a:prstGeom prst="line">
              <a:avLst/>
            </a:prstGeom>
            <a:noFill/>
            <a:ln w="114300">
              <a:solidFill>
                <a:srgbClr val="A50021"/>
              </a:solidFill>
              <a:round/>
              <a:headEnd/>
              <a:tailEnd/>
            </a:ln>
          </p:spPr>
          <p:txBody>
            <a:bodyPr/>
            <a:lstStyle/>
            <a:p>
              <a:endParaRPr lang="fr-FR" dirty="0">
                <a:solidFill>
                  <a:srgbClr val="A50021"/>
                </a:solidFill>
              </a:endParaRPr>
            </a:p>
          </p:txBody>
        </p:sp>
      </p:grpSp>
      <p:sp>
        <p:nvSpPr>
          <p:cNvPr id="13" name="Rectangle 12"/>
          <p:cNvSpPr/>
          <p:nvPr/>
        </p:nvSpPr>
        <p:spPr bwMode="auto">
          <a:xfrm>
            <a:off x="1494234" y="673332"/>
            <a:ext cx="7992889" cy="862074"/>
          </a:xfrm>
          <a:prstGeom prst="rect">
            <a:avLst/>
          </a:prstGeom>
          <a:solidFill>
            <a:schemeClr val="accent1"/>
          </a:solidFill>
          <a:ln w="9525" cap="flat" cmpd="sng" algn="ctr">
            <a:noFill/>
            <a:prstDash val="solid"/>
            <a:round/>
            <a:headEnd type="none" w="med" len="med"/>
            <a:tailEnd type="none" w="med" len="med"/>
          </a:ln>
          <a:effectLst/>
        </p:spPr>
        <p:txBody>
          <a:bodyPr vert="horz" wrap="square" lIns="83840" tIns="41921" rIns="83840" bIns="41921" numCol="1" rtlCol="0" anchor="t" anchorCtr="0" compatLnSpc="1">
            <a:prstTxWarp prst="textNoShape">
              <a:avLst/>
            </a:prstTxWarp>
          </a:bodyPr>
          <a:lstStyle/>
          <a:p>
            <a:pPr defTabSz="956308"/>
            <a:endParaRPr lang="fr-FR" dirty="0" smtClean="0"/>
          </a:p>
        </p:txBody>
      </p:sp>
      <p:sp>
        <p:nvSpPr>
          <p:cNvPr id="11" name="Rectangle 10"/>
          <p:cNvSpPr/>
          <p:nvPr/>
        </p:nvSpPr>
        <p:spPr bwMode="auto">
          <a:xfrm>
            <a:off x="9127190" y="683965"/>
            <a:ext cx="400042" cy="783877"/>
          </a:xfrm>
          <a:prstGeom prst="rect">
            <a:avLst/>
          </a:prstGeom>
          <a:solidFill>
            <a:schemeClr val="accent1"/>
          </a:solidFill>
          <a:ln w="9525" cap="flat" cmpd="sng" algn="ctr">
            <a:noFill/>
            <a:prstDash val="solid"/>
            <a:round/>
            <a:headEnd type="none" w="med" len="med"/>
            <a:tailEnd type="none" w="med" len="med"/>
          </a:ln>
          <a:effectLst/>
        </p:spPr>
        <p:txBody>
          <a:bodyPr vert="horz" wrap="square" lIns="83840" tIns="41921" rIns="83840" bIns="41921" numCol="1" rtlCol="0" anchor="t" anchorCtr="0" compatLnSpc="1">
            <a:prstTxWarp prst="textNoShape">
              <a:avLst/>
            </a:prstTxWarp>
          </a:bodyPr>
          <a:lstStyle/>
          <a:p>
            <a:pPr defTabSz="956308"/>
            <a:endParaRPr lang="fr-FR" dirty="0" smtClean="0"/>
          </a:p>
        </p:txBody>
      </p:sp>
    </p:spTree>
    <p:extLst>
      <p:ext uri="{BB962C8B-B14F-4D97-AF65-F5344CB8AC3E}">
        <p14:creationId xmlns:p14="http://schemas.microsoft.com/office/powerpoint/2010/main" val="1963815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646598" y="2583208"/>
            <a:ext cx="7912533" cy="3069309"/>
          </a:xfrm>
        </p:spPr>
        <p:txBody>
          <a:bodyPr anchor="ctr"/>
          <a:lstStyle/>
          <a:p>
            <a:pPr>
              <a:spcBef>
                <a:spcPct val="0"/>
              </a:spcBef>
            </a:pPr>
            <a:r>
              <a:rPr lang="fr-FR" sz="2600" b="1" dirty="0">
                <a:solidFill>
                  <a:srgbClr val="A50021"/>
                </a:solidFill>
                <a:latin typeface="Georgia" pitchFamily="18" charset="0"/>
                <a:ea typeface="+mj-ea"/>
                <a:cs typeface="+mj-cs"/>
              </a:rPr>
              <a:t>1 - </a:t>
            </a:r>
            <a:r>
              <a:rPr lang="fr-FR" sz="2600" b="1" dirty="0" smtClean="0">
                <a:solidFill>
                  <a:srgbClr val="A50021"/>
                </a:solidFill>
                <a:latin typeface="Georgia" pitchFamily="18" charset="0"/>
                <a:ea typeface="+mj-ea"/>
                <a:cs typeface="+mj-cs"/>
              </a:rPr>
              <a:t>La méthodologie</a:t>
            </a:r>
          </a:p>
          <a:p>
            <a:pPr>
              <a:spcBef>
                <a:spcPct val="0"/>
              </a:spcBef>
            </a:pPr>
            <a:endParaRPr lang="fr-FR" sz="2600" b="1" dirty="0" smtClean="0">
              <a:solidFill>
                <a:srgbClr val="A50021"/>
              </a:solidFill>
              <a:latin typeface="Georgia" pitchFamily="18" charset="0"/>
              <a:ea typeface="+mj-ea"/>
              <a:cs typeface="+mj-cs"/>
            </a:endParaRPr>
          </a:p>
          <a:p>
            <a:pPr>
              <a:spcBef>
                <a:spcPct val="0"/>
              </a:spcBef>
            </a:pPr>
            <a:r>
              <a:rPr lang="fr-FR" sz="2600" b="1" dirty="0" smtClean="0">
                <a:solidFill>
                  <a:srgbClr val="A50021"/>
                </a:solidFill>
                <a:latin typeface="Georgia" pitchFamily="18" charset="0"/>
                <a:ea typeface="+mj-ea"/>
                <a:cs typeface="+mj-cs"/>
              </a:rPr>
              <a:t>2 - Les </a:t>
            </a:r>
            <a:r>
              <a:rPr lang="fr-FR" sz="2600" b="1" dirty="0">
                <a:solidFill>
                  <a:srgbClr val="A50021"/>
                </a:solidFill>
                <a:latin typeface="Georgia" pitchFamily="18" charset="0"/>
                <a:ea typeface="+mj-ea"/>
                <a:cs typeface="+mj-cs"/>
              </a:rPr>
              <a:t>résultats de </a:t>
            </a:r>
            <a:r>
              <a:rPr lang="fr-FR" sz="2600" b="1" dirty="0" smtClean="0">
                <a:solidFill>
                  <a:srgbClr val="A50021"/>
                </a:solidFill>
                <a:latin typeface="Georgia" pitchFamily="18" charset="0"/>
                <a:ea typeface="+mj-ea"/>
                <a:cs typeface="+mj-cs"/>
              </a:rPr>
              <a:t>l’étude</a:t>
            </a:r>
          </a:p>
          <a:p>
            <a:pPr>
              <a:spcBef>
                <a:spcPct val="0"/>
              </a:spcBef>
            </a:pPr>
            <a:endParaRPr lang="fr-FR" b="1" dirty="0">
              <a:solidFill>
                <a:schemeClr val="hlink"/>
              </a:solidFill>
              <a:latin typeface="Georgia" pitchFamily="18" charset="0"/>
              <a:ea typeface="+mj-ea"/>
              <a:cs typeface="+mj-cs"/>
            </a:endParaRPr>
          </a:p>
          <a:p>
            <a:pPr algn="just">
              <a:spcBef>
                <a:spcPct val="50000"/>
              </a:spcBef>
            </a:pPr>
            <a:r>
              <a:rPr lang="fr-FR" b="1" dirty="0">
                <a:solidFill>
                  <a:srgbClr val="A50021"/>
                </a:solidFill>
                <a:latin typeface="Georgia" pitchFamily="18" charset="0"/>
              </a:rPr>
              <a:t>	</a:t>
            </a:r>
            <a:r>
              <a:rPr lang="fr-FR" b="1" dirty="0" smtClean="0">
                <a:solidFill>
                  <a:srgbClr val="A50021"/>
                </a:solidFill>
                <a:latin typeface="Georgia" pitchFamily="18" charset="0"/>
              </a:rPr>
              <a:t>	</a:t>
            </a:r>
            <a:r>
              <a:rPr lang="fr-FR" dirty="0" smtClean="0">
                <a:latin typeface="Georgia" pitchFamily="18" charset="0"/>
              </a:rPr>
              <a:t>A - L’intention d’aller voter</a:t>
            </a:r>
            <a:endParaRPr lang="fr-FR" dirty="0">
              <a:latin typeface="Georgia" pitchFamily="18" charset="0"/>
            </a:endParaRPr>
          </a:p>
          <a:p>
            <a:pPr algn="just">
              <a:spcBef>
                <a:spcPct val="50000"/>
              </a:spcBef>
            </a:pPr>
            <a:r>
              <a:rPr lang="fr-FR" dirty="0">
                <a:latin typeface="Georgia" pitchFamily="18" charset="0"/>
              </a:rPr>
              <a:t>	</a:t>
            </a:r>
            <a:r>
              <a:rPr lang="fr-FR" dirty="0" smtClean="0">
                <a:latin typeface="Georgia" pitchFamily="18" charset="0"/>
              </a:rPr>
              <a:t>	B - L’intention de vote au premier tour</a:t>
            </a:r>
          </a:p>
          <a:p>
            <a:pPr algn="just">
              <a:spcBef>
                <a:spcPct val="50000"/>
              </a:spcBef>
            </a:pPr>
            <a:r>
              <a:rPr lang="fr-FR" dirty="0" smtClean="0">
                <a:latin typeface="Georgia" pitchFamily="18" charset="0"/>
              </a:rPr>
              <a:t>		C </a:t>
            </a:r>
            <a:r>
              <a:rPr lang="fr-FR" dirty="0">
                <a:latin typeface="Georgia" pitchFamily="18" charset="0"/>
              </a:rPr>
              <a:t>- L’intention de vote au second tour</a:t>
            </a:r>
          </a:p>
          <a:p>
            <a:pPr algn="just">
              <a:spcBef>
                <a:spcPct val="50000"/>
              </a:spcBef>
            </a:pPr>
            <a:endParaRPr lang="fr-FR" dirty="0">
              <a:latin typeface="Georgia" pitchFamily="18" charset="0"/>
            </a:endParaRPr>
          </a:p>
          <a:p>
            <a:endParaRPr lang="fr-FR" dirty="0">
              <a:latin typeface="Georgia" pitchFamily="18" charset="0"/>
            </a:endParaRPr>
          </a:p>
        </p:txBody>
      </p:sp>
      <p:sp>
        <p:nvSpPr>
          <p:cNvPr id="3" name="Espace réservé du numéro de diapositive 2"/>
          <p:cNvSpPr>
            <a:spLocks noGrp="1"/>
          </p:cNvSpPr>
          <p:nvPr>
            <p:ph type="sldNum" sz="quarter" idx="10"/>
          </p:nvPr>
        </p:nvSpPr>
        <p:spPr/>
        <p:txBody>
          <a:bodyPr/>
          <a:lstStyle/>
          <a:p>
            <a:r>
              <a:rPr lang="fr-FR" dirty="0" smtClean="0"/>
              <a:t>Page </a:t>
            </a:r>
            <a:fld id="{276B2245-6D2F-4A7B-B94A-6C50BB90442D}" type="slidenum">
              <a:rPr lang="fr-FR" smtClean="0"/>
              <a:pPr/>
              <a:t>2</a:t>
            </a:fld>
            <a:endParaRPr lang="fr-FR" dirty="0"/>
          </a:p>
        </p:txBody>
      </p:sp>
      <p:sp>
        <p:nvSpPr>
          <p:cNvPr id="4" name="Titre 3"/>
          <p:cNvSpPr>
            <a:spLocks noGrp="1"/>
          </p:cNvSpPr>
          <p:nvPr>
            <p:ph type="title"/>
          </p:nvPr>
        </p:nvSpPr>
        <p:spPr>
          <a:xfrm>
            <a:off x="2094606" y="674285"/>
            <a:ext cx="7400940" cy="795645"/>
          </a:xfrm>
        </p:spPr>
        <p:txBody>
          <a:bodyPr anchor="ctr"/>
          <a:lstStyle/>
          <a:p>
            <a:r>
              <a:rPr lang="fr-FR" dirty="0" smtClean="0">
                <a:latin typeface="Georgia" pitchFamily="18" charset="0"/>
              </a:rPr>
              <a:t>Sommaire</a:t>
            </a:r>
            <a:endParaRPr lang="fr-FR" dirty="0">
              <a:latin typeface="Georgia" pitchFamily="18" charset="0"/>
            </a:endParaRPr>
          </a:p>
        </p:txBody>
      </p:sp>
    </p:spTree>
    <p:extLst>
      <p:ext uri="{BB962C8B-B14F-4D97-AF65-F5344CB8AC3E}">
        <p14:creationId xmlns:p14="http://schemas.microsoft.com/office/powerpoint/2010/main" val="5542694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20</a:t>
            </a:fld>
            <a:endParaRPr lang="fr-FR" dirty="0"/>
          </a:p>
        </p:txBody>
      </p:sp>
      <p:sp>
        <p:nvSpPr>
          <p:cNvPr id="7" name="Titre 6"/>
          <p:cNvSpPr>
            <a:spLocks noGrp="1"/>
          </p:cNvSpPr>
          <p:nvPr>
            <p:ph type="title"/>
          </p:nvPr>
        </p:nvSpPr>
        <p:spPr/>
        <p:txBody>
          <a:bodyPr anchor="ctr"/>
          <a:lstStyle/>
          <a:p>
            <a:r>
              <a:rPr lang="fr-FR" dirty="0" smtClean="0"/>
              <a:t>L’intention de vote au second tour</a:t>
            </a:r>
            <a:endParaRPr lang="fr-FR" dirty="0"/>
          </a:p>
        </p:txBody>
      </p:sp>
      <p:sp>
        <p:nvSpPr>
          <p:cNvPr id="10"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smtClean="0">
                <a:latin typeface="Corbel" pitchFamily="34" charset="0"/>
              </a:rPr>
              <a:t>Si dimanche prochain devait se dérouler le second tour de l’élection présidentielle pour lequel des candidats suivants y aurait-il le plus de chances que vous votiez ? (ensemble des inscrits, suffrages exprimés)</a:t>
            </a:r>
            <a:endParaRPr lang="fr-FR" sz="1050" b="1" dirty="0">
              <a:latin typeface="Corbel" pitchFamily="34" charset="0"/>
            </a:endParaRPr>
          </a:p>
        </p:txBody>
      </p:sp>
      <p:sp>
        <p:nvSpPr>
          <p:cNvPr id="6" name="Rectangle 5"/>
          <p:cNvSpPr/>
          <p:nvPr/>
        </p:nvSpPr>
        <p:spPr bwMode="auto">
          <a:xfrm>
            <a:off x="1278211" y="1692077"/>
            <a:ext cx="45719" cy="468052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fr-FR" sz="2100" b="0" i="0" u="none" strike="noStrike" cap="none" normalizeH="0" baseline="0" smtClean="0">
              <a:ln>
                <a:noFill/>
              </a:ln>
              <a:solidFill>
                <a:schemeClr val="tx1"/>
              </a:solidFill>
              <a:effectLst/>
              <a:latin typeface="Georgia" pitchFamily="18" charset="0"/>
            </a:endParaRPr>
          </a:p>
        </p:txBody>
      </p:sp>
      <p:graphicFrame>
        <p:nvGraphicFramePr>
          <p:cNvPr id="8" name="Objet 2"/>
          <p:cNvGraphicFramePr>
            <a:graphicFrameLocks noChangeAspect="1"/>
          </p:cNvGraphicFramePr>
          <p:nvPr>
            <p:extLst>
              <p:ext uri="{D42A27DB-BD31-4B8C-83A1-F6EECF244321}">
                <p14:modId xmlns:p14="http://schemas.microsoft.com/office/powerpoint/2010/main" val="1776236912"/>
              </p:ext>
            </p:extLst>
          </p:nvPr>
        </p:nvGraphicFramePr>
        <p:xfrm>
          <a:off x="414115" y="2340149"/>
          <a:ext cx="9108536" cy="4032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721036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aphique 6"/>
          <p:cNvGraphicFramePr>
            <a:graphicFrameLocks/>
          </p:cNvGraphicFramePr>
          <p:nvPr>
            <p:extLst>
              <p:ext uri="{D42A27DB-BD31-4B8C-83A1-F6EECF244321}">
                <p14:modId xmlns:p14="http://schemas.microsoft.com/office/powerpoint/2010/main" val="3840892630"/>
              </p:ext>
            </p:extLst>
          </p:nvPr>
        </p:nvGraphicFramePr>
        <p:xfrm>
          <a:off x="1710259" y="2142995"/>
          <a:ext cx="7999915" cy="4373618"/>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21</a:t>
            </a:fld>
            <a:endParaRPr lang="fr-FR" dirty="0"/>
          </a:p>
        </p:txBody>
      </p:sp>
      <p:sp>
        <p:nvSpPr>
          <p:cNvPr id="11"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a:latin typeface="Corbel" pitchFamily="34" charset="0"/>
              </a:rPr>
              <a:t>Si dimanche prochain devait se dérouler le second tour de l’élection présidentielle pour lequel des candidats suivants y aurait-il le plus de chances que vous votiez ? (ensemble des inscrits, suffrages exprimés)</a:t>
            </a:r>
          </a:p>
        </p:txBody>
      </p:sp>
      <p:sp>
        <p:nvSpPr>
          <p:cNvPr id="7" name="Titre 6"/>
          <p:cNvSpPr>
            <a:spLocks noGrp="1"/>
          </p:cNvSpPr>
          <p:nvPr>
            <p:ph type="title"/>
          </p:nvPr>
        </p:nvSpPr>
        <p:spPr/>
        <p:txBody>
          <a:bodyPr anchor="ctr"/>
          <a:lstStyle/>
          <a:p>
            <a:r>
              <a:rPr lang="fr-FR" dirty="0" smtClean="0"/>
              <a:t>L’évolution de l’intention de vote en faveur de François Hollande au second tour selon la pratique religieuse</a:t>
            </a:r>
            <a:endParaRPr lang="fr-FR" dirty="0"/>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737" y="3338096"/>
            <a:ext cx="1070538" cy="1217860"/>
          </a:xfrm>
          <a:prstGeom prst="rect">
            <a:avLst/>
          </a:prstGeom>
          <a:ln>
            <a:noFill/>
          </a:ln>
          <a:effectLst>
            <a:outerShdw blurRad="292100" dist="139700" dir="2700000" algn="tl" rotWithShape="0">
              <a:srgbClr val="333333">
                <a:alpha val="65000"/>
              </a:srgbClr>
            </a:outerShdw>
          </a:effectLst>
        </p:spPr>
      </p:pic>
      <p:graphicFrame>
        <p:nvGraphicFramePr>
          <p:cNvPr id="10" name="Tableau 9"/>
          <p:cNvGraphicFramePr>
            <a:graphicFrameLocks noGrp="1"/>
          </p:cNvGraphicFramePr>
          <p:nvPr>
            <p:extLst>
              <p:ext uri="{D42A27DB-BD31-4B8C-83A1-F6EECF244321}">
                <p14:modId xmlns:p14="http://schemas.microsoft.com/office/powerpoint/2010/main" val="763067059"/>
              </p:ext>
            </p:extLst>
          </p:nvPr>
        </p:nvGraphicFramePr>
        <p:xfrm>
          <a:off x="8479011" y="1904657"/>
          <a:ext cx="1512168" cy="4043232"/>
        </p:xfrm>
        <a:graphic>
          <a:graphicData uri="http://schemas.openxmlformats.org/drawingml/2006/table">
            <a:tbl>
              <a:tblPr firstRow="1" bandRow="1">
                <a:tableStyleId>{2D5ABB26-0587-4C30-8999-92F81FD0307C}</a:tableStyleId>
              </a:tblPr>
              <a:tblGrid>
                <a:gridCol w="1512168"/>
              </a:tblGrid>
              <a:tr h="453755">
                <a:tc>
                  <a:txBody>
                    <a:bodyPr/>
                    <a:lstStyle/>
                    <a:p>
                      <a:pPr algn="ctr"/>
                      <a:r>
                        <a:rPr lang="fr-FR" sz="1200" b="1" dirty="0" smtClean="0">
                          <a:solidFill>
                            <a:schemeClr val="tx1">
                              <a:lumMod val="65000"/>
                              <a:lumOff val="35000"/>
                            </a:schemeClr>
                          </a:solidFill>
                        </a:rPr>
                        <a:t>Différence </a:t>
                      </a:r>
                    </a:p>
                    <a:p>
                      <a:pPr algn="ctr"/>
                      <a:r>
                        <a:rPr lang="fr-FR" sz="1200" b="1" dirty="0" smtClean="0">
                          <a:solidFill>
                            <a:schemeClr val="tx1">
                              <a:lumMod val="65000"/>
                              <a:lumOff val="35000"/>
                            </a:schemeClr>
                          </a:solidFill>
                        </a:rPr>
                        <a:t>2012 / 2007</a:t>
                      </a:r>
                      <a:endParaRPr lang="fr-FR" sz="1200" b="1" dirty="0">
                        <a:solidFill>
                          <a:schemeClr val="tx1">
                            <a:lumMod val="65000"/>
                            <a:lumOff val="35000"/>
                          </a:schemeClr>
                        </a:solidFill>
                      </a:endParaRPr>
                    </a:p>
                  </a:txBody>
                  <a:tcPr anchor="ctr"/>
                </a:tc>
              </a:tr>
              <a:tr h="597672">
                <a:tc>
                  <a:txBody>
                    <a:bodyPr/>
                    <a:lstStyle/>
                    <a:p>
                      <a:pPr algn="ctr"/>
                      <a:r>
                        <a:rPr lang="fr-FR" b="1" dirty="0" smtClean="0">
                          <a:solidFill>
                            <a:schemeClr val="tx1">
                              <a:lumMod val="65000"/>
                              <a:lumOff val="35000"/>
                            </a:schemeClr>
                          </a:solidFill>
                        </a:rPr>
                        <a:t>+ 8</a:t>
                      </a:r>
                      <a:endParaRPr lang="fr-FR" b="1" dirty="0">
                        <a:solidFill>
                          <a:schemeClr val="tx1">
                            <a:lumMod val="65000"/>
                            <a:lumOff val="35000"/>
                          </a:schemeClr>
                        </a:solidFill>
                      </a:endParaRPr>
                    </a:p>
                  </a:txBody>
                  <a:tcPr anchor="ctr"/>
                </a:tc>
              </a:tr>
              <a:tr h="597672">
                <a:tc>
                  <a:txBody>
                    <a:bodyPr/>
                    <a:lstStyle/>
                    <a:p>
                      <a:pPr algn="ctr"/>
                      <a:r>
                        <a:rPr lang="fr-FR" b="1" dirty="0" smtClean="0">
                          <a:solidFill>
                            <a:schemeClr val="tx1">
                              <a:lumMod val="65000"/>
                              <a:lumOff val="35000"/>
                            </a:schemeClr>
                          </a:solidFill>
                        </a:rPr>
                        <a:t>+ 10</a:t>
                      </a:r>
                      <a:endParaRPr lang="fr-FR" b="1" dirty="0">
                        <a:solidFill>
                          <a:schemeClr val="tx1">
                            <a:lumMod val="65000"/>
                            <a:lumOff val="35000"/>
                          </a:schemeClr>
                        </a:solidFill>
                      </a:endParaRPr>
                    </a:p>
                  </a:txBody>
                  <a:tcPr anchor="ctr"/>
                </a:tc>
              </a:tr>
              <a:tr h="597672">
                <a:tc>
                  <a:txBody>
                    <a:bodyPr/>
                    <a:lstStyle/>
                    <a:p>
                      <a:pPr algn="ctr"/>
                      <a:endParaRPr lang="fr-FR" b="1" dirty="0">
                        <a:solidFill>
                          <a:schemeClr val="tx1">
                            <a:lumMod val="65000"/>
                            <a:lumOff val="35000"/>
                          </a:schemeClr>
                        </a:solidFill>
                      </a:endParaRPr>
                    </a:p>
                  </a:txBody>
                  <a:tcPr anchor="ctr"/>
                </a:tc>
              </a:tr>
              <a:tr h="597672">
                <a:tc>
                  <a:txBody>
                    <a:bodyPr/>
                    <a:lstStyle/>
                    <a:p>
                      <a:pPr marL="0" marR="0" indent="0" algn="ctr" defTabSz="838524" rtl="0" eaLnBrk="1" fontAlgn="auto" latinLnBrk="0" hangingPunct="1">
                        <a:lnSpc>
                          <a:spcPct val="100000"/>
                        </a:lnSpc>
                        <a:spcBef>
                          <a:spcPts val="0"/>
                        </a:spcBef>
                        <a:spcAft>
                          <a:spcPts val="0"/>
                        </a:spcAft>
                        <a:buClrTx/>
                        <a:buSzTx/>
                        <a:buFontTx/>
                        <a:buNone/>
                        <a:tabLst/>
                        <a:defRPr/>
                      </a:pPr>
                      <a:r>
                        <a:rPr lang="fr-FR" b="1" dirty="0" smtClean="0">
                          <a:solidFill>
                            <a:schemeClr val="tx1">
                              <a:lumMod val="65000"/>
                              <a:lumOff val="35000"/>
                            </a:schemeClr>
                          </a:solidFill>
                        </a:rPr>
                        <a:t>+ 11</a:t>
                      </a:r>
                    </a:p>
                  </a:txBody>
                  <a:tcPr anchor="ctr"/>
                </a:tc>
              </a:tr>
              <a:tr h="597672">
                <a:tc>
                  <a:txBody>
                    <a:bodyPr/>
                    <a:lstStyle/>
                    <a:p>
                      <a:pPr algn="ctr"/>
                      <a:r>
                        <a:rPr lang="fr-FR" b="1" dirty="0" smtClean="0">
                          <a:solidFill>
                            <a:schemeClr val="tx1">
                              <a:lumMod val="65000"/>
                              <a:lumOff val="35000"/>
                            </a:schemeClr>
                          </a:solidFill>
                        </a:rPr>
                        <a:t>+ 10</a:t>
                      </a:r>
                      <a:endParaRPr lang="fr-FR" b="1" dirty="0">
                        <a:solidFill>
                          <a:schemeClr val="tx1">
                            <a:lumMod val="65000"/>
                            <a:lumOff val="35000"/>
                          </a:schemeClr>
                        </a:solidFill>
                      </a:endParaRPr>
                    </a:p>
                  </a:txBody>
                  <a:tcPr anchor="ctr"/>
                </a:tc>
              </a:tr>
              <a:tr h="597672">
                <a:tc>
                  <a:txBody>
                    <a:bodyPr/>
                    <a:lstStyle/>
                    <a:p>
                      <a:pPr algn="ctr"/>
                      <a:r>
                        <a:rPr lang="fr-FR" b="1" dirty="0" smtClean="0">
                          <a:solidFill>
                            <a:schemeClr val="tx1">
                              <a:lumMod val="65000"/>
                              <a:lumOff val="35000"/>
                            </a:schemeClr>
                          </a:solidFill>
                        </a:rPr>
                        <a:t>- 5</a:t>
                      </a:r>
                      <a:endParaRPr lang="fr-FR" b="1" dirty="0">
                        <a:solidFill>
                          <a:schemeClr val="tx1">
                            <a:lumMod val="65000"/>
                            <a:lumOff val="35000"/>
                          </a:schemeClr>
                        </a:solidFill>
                      </a:endParaRPr>
                    </a:p>
                  </a:txBody>
                  <a:tcPr anchor="ctr"/>
                </a:tc>
              </a:tr>
            </a:tbl>
          </a:graphicData>
        </a:graphic>
      </p:graphicFrame>
    </p:spTree>
    <p:extLst>
      <p:ext uri="{BB962C8B-B14F-4D97-AF65-F5344CB8AC3E}">
        <p14:creationId xmlns:p14="http://schemas.microsoft.com/office/powerpoint/2010/main" val="2678668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aphique 6"/>
          <p:cNvGraphicFramePr>
            <a:graphicFrameLocks/>
          </p:cNvGraphicFramePr>
          <p:nvPr>
            <p:extLst>
              <p:ext uri="{D42A27DB-BD31-4B8C-83A1-F6EECF244321}">
                <p14:modId xmlns:p14="http://schemas.microsoft.com/office/powerpoint/2010/main" val="909449502"/>
              </p:ext>
            </p:extLst>
          </p:nvPr>
        </p:nvGraphicFramePr>
        <p:xfrm>
          <a:off x="1816609" y="2268141"/>
          <a:ext cx="7893566" cy="4373618"/>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22</a:t>
            </a:fld>
            <a:endParaRPr lang="fr-FR" dirty="0"/>
          </a:p>
        </p:txBody>
      </p:sp>
      <p:sp>
        <p:nvSpPr>
          <p:cNvPr id="11"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a:latin typeface="Corbel" pitchFamily="34" charset="0"/>
              </a:rPr>
              <a:t>Si dimanche prochain devait se dérouler le second tour de l’élection présidentielle pour lequel des candidats suivants y aurait-il le plus de chances que vous votiez ? (ensemble des inscrits, suffrages exprimés)</a:t>
            </a:r>
          </a:p>
        </p:txBody>
      </p:sp>
      <p:sp>
        <p:nvSpPr>
          <p:cNvPr id="7" name="Titre 6"/>
          <p:cNvSpPr>
            <a:spLocks noGrp="1"/>
          </p:cNvSpPr>
          <p:nvPr>
            <p:ph type="title"/>
          </p:nvPr>
        </p:nvSpPr>
        <p:spPr/>
        <p:txBody>
          <a:bodyPr anchor="ctr"/>
          <a:lstStyle/>
          <a:p>
            <a:r>
              <a:rPr lang="fr-FR" dirty="0" smtClean="0"/>
              <a:t>L’évolution de l’intention de vote en faveur de Nicolas Sarkozy au second tour selon la pratique religieuse</a:t>
            </a:r>
            <a:endParaRPr lang="fr-FR" dirty="0"/>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155" y="3473407"/>
            <a:ext cx="1042454" cy="1205772"/>
          </a:xfrm>
          <a:prstGeom prst="rect">
            <a:avLst/>
          </a:prstGeom>
          <a:ln>
            <a:noFill/>
          </a:ln>
          <a:effectLst>
            <a:outerShdw blurRad="292100" dist="139700" dir="2700000" algn="tl" rotWithShape="0">
              <a:srgbClr val="333333">
                <a:alpha val="65000"/>
              </a:srgbClr>
            </a:outerShdw>
          </a:effectLst>
        </p:spPr>
      </p:pic>
      <p:graphicFrame>
        <p:nvGraphicFramePr>
          <p:cNvPr id="10" name="Tableau 9"/>
          <p:cNvGraphicFramePr>
            <a:graphicFrameLocks noGrp="1"/>
          </p:cNvGraphicFramePr>
          <p:nvPr>
            <p:extLst>
              <p:ext uri="{D42A27DB-BD31-4B8C-83A1-F6EECF244321}">
                <p14:modId xmlns:p14="http://schemas.microsoft.com/office/powerpoint/2010/main" val="1595865437"/>
              </p:ext>
            </p:extLst>
          </p:nvPr>
        </p:nvGraphicFramePr>
        <p:xfrm>
          <a:off x="8334995" y="1817250"/>
          <a:ext cx="1512168" cy="4302157"/>
        </p:xfrm>
        <a:graphic>
          <a:graphicData uri="http://schemas.openxmlformats.org/drawingml/2006/table">
            <a:tbl>
              <a:tblPr firstRow="1" bandRow="1">
                <a:tableStyleId>{2D5ABB26-0587-4C30-8999-92F81FD0307C}</a:tableStyleId>
              </a:tblPr>
              <a:tblGrid>
                <a:gridCol w="1512168"/>
              </a:tblGrid>
              <a:tr h="594907">
                <a:tc>
                  <a:txBody>
                    <a:bodyPr/>
                    <a:lstStyle/>
                    <a:p>
                      <a:pPr algn="ctr"/>
                      <a:r>
                        <a:rPr lang="fr-FR" sz="1200" b="1" dirty="0" smtClean="0">
                          <a:solidFill>
                            <a:schemeClr val="tx1">
                              <a:lumMod val="65000"/>
                              <a:lumOff val="35000"/>
                            </a:schemeClr>
                          </a:solidFill>
                        </a:rPr>
                        <a:t>Différence </a:t>
                      </a:r>
                    </a:p>
                    <a:p>
                      <a:pPr algn="ctr"/>
                      <a:r>
                        <a:rPr lang="fr-FR" sz="1200" b="1" dirty="0" smtClean="0">
                          <a:solidFill>
                            <a:schemeClr val="tx1">
                              <a:lumMod val="65000"/>
                              <a:lumOff val="35000"/>
                            </a:schemeClr>
                          </a:solidFill>
                        </a:rPr>
                        <a:t>2012 / 2007</a:t>
                      </a:r>
                      <a:endParaRPr lang="fr-FR" sz="1200" b="1" dirty="0">
                        <a:solidFill>
                          <a:schemeClr val="tx1">
                            <a:lumMod val="65000"/>
                            <a:lumOff val="35000"/>
                          </a:schemeClr>
                        </a:solidFill>
                      </a:endParaRPr>
                    </a:p>
                  </a:txBody>
                  <a:tcPr anchor="ctr"/>
                </a:tc>
              </a:tr>
              <a:tr h="617875">
                <a:tc>
                  <a:txBody>
                    <a:bodyPr/>
                    <a:lstStyle/>
                    <a:p>
                      <a:pPr algn="ctr"/>
                      <a:r>
                        <a:rPr lang="fr-FR" b="1" dirty="0" smtClean="0">
                          <a:solidFill>
                            <a:schemeClr val="tx1">
                              <a:lumMod val="65000"/>
                              <a:lumOff val="35000"/>
                            </a:schemeClr>
                          </a:solidFill>
                        </a:rPr>
                        <a:t>- 8</a:t>
                      </a:r>
                      <a:endParaRPr lang="fr-FR" b="1" dirty="0">
                        <a:solidFill>
                          <a:schemeClr val="tx1">
                            <a:lumMod val="65000"/>
                            <a:lumOff val="35000"/>
                          </a:schemeClr>
                        </a:solidFill>
                      </a:endParaRPr>
                    </a:p>
                  </a:txBody>
                  <a:tcPr anchor="ctr"/>
                </a:tc>
              </a:tr>
              <a:tr h="617875">
                <a:tc>
                  <a:txBody>
                    <a:bodyPr/>
                    <a:lstStyle/>
                    <a:p>
                      <a:pPr algn="ctr"/>
                      <a:r>
                        <a:rPr lang="fr-FR" b="1" dirty="0" smtClean="0">
                          <a:solidFill>
                            <a:schemeClr val="tx1">
                              <a:lumMod val="65000"/>
                              <a:lumOff val="35000"/>
                            </a:schemeClr>
                          </a:solidFill>
                        </a:rPr>
                        <a:t>- 10</a:t>
                      </a:r>
                      <a:endParaRPr lang="fr-FR" b="1" dirty="0">
                        <a:solidFill>
                          <a:schemeClr val="tx1">
                            <a:lumMod val="65000"/>
                            <a:lumOff val="35000"/>
                          </a:schemeClr>
                        </a:solidFill>
                      </a:endParaRPr>
                    </a:p>
                  </a:txBody>
                  <a:tcPr anchor="ctr"/>
                </a:tc>
              </a:tr>
              <a:tr h="617875">
                <a:tc>
                  <a:txBody>
                    <a:bodyPr/>
                    <a:lstStyle/>
                    <a:p>
                      <a:pPr algn="ctr"/>
                      <a:endParaRPr lang="fr-FR" b="1" dirty="0">
                        <a:solidFill>
                          <a:schemeClr val="tx1">
                            <a:lumMod val="65000"/>
                            <a:lumOff val="35000"/>
                          </a:schemeClr>
                        </a:solidFill>
                      </a:endParaRPr>
                    </a:p>
                  </a:txBody>
                  <a:tcPr anchor="ctr"/>
                </a:tc>
              </a:tr>
              <a:tr h="617875">
                <a:tc>
                  <a:txBody>
                    <a:bodyPr/>
                    <a:lstStyle/>
                    <a:p>
                      <a:pPr marL="0" marR="0" indent="0" algn="ctr" defTabSz="838524" rtl="0" eaLnBrk="1" fontAlgn="auto" latinLnBrk="0" hangingPunct="1">
                        <a:lnSpc>
                          <a:spcPct val="100000"/>
                        </a:lnSpc>
                        <a:spcBef>
                          <a:spcPts val="0"/>
                        </a:spcBef>
                        <a:spcAft>
                          <a:spcPts val="0"/>
                        </a:spcAft>
                        <a:buClrTx/>
                        <a:buSzTx/>
                        <a:buFontTx/>
                        <a:buNone/>
                        <a:tabLst/>
                        <a:defRPr/>
                      </a:pPr>
                      <a:r>
                        <a:rPr lang="fr-FR" b="1" dirty="0" smtClean="0">
                          <a:solidFill>
                            <a:schemeClr val="tx1">
                              <a:lumMod val="65000"/>
                              <a:lumOff val="35000"/>
                            </a:schemeClr>
                          </a:solidFill>
                        </a:rPr>
                        <a:t>- 11</a:t>
                      </a:r>
                    </a:p>
                  </a:txBody>
                  <a:tcPr anchor="ctr"/>
                </a:tc>
              </a:tr>
              <a:tr h="617875">
                <a:tc>
                  <a:txBody>
                    <a:bodyPr/>
                    <a:lstStyle/>
                    <a:p>
                      <a:pPr algn="ctr"/>
                      <a:r>
                        <a:rPr lang="fr-FR" b="1" dirty="0" smtClean="0">
                          <a:solidFill>
                            <a:schemeClr val="tx1">
                              <a:lumMod val="65000"/>
                              <a:lumOff val="35000"/>
                            </a:schemeClr>
                          </a:solidFill>
                        </a:rPr>
                        <a:t>- 10</a:t>
                      </a:r>
                      <a:endParaRPr lang="fr-FR" b="1" dirty="0">
                        <a:solidFill>
                          <a:schemeClr val="tx1">
                            <a:lumMod val="65000"/>
                            <a:lumOff val="35000"/>
                          </a:schemeClr>
                        </a:solidFill>
                      </a:endParaRPr>
                    </a:p>
                  </a:txBody>
                  <a:tcPr anchor="ctr"/>
                </a:tc>
              </a:tr>
              <a:tr h="617875">
                <a:tc>
                  <a:txBody>
                    <a:bodyPr/>
                    <a:lstStyle/>
                    <a:p>
                      <a:pPr algn="ctr"/>
                      <a:r>
                        <a:rPr lang="fr-FR" b="1" dirty="0" smtClean="0">
                          <a:solidFill>
                            <a:schemeClr val="tx1">
                              <a:lumMod val="65000"/>
                              <a:lumOff val="35000"/>
                            </a:schemeClr>
                          </a:solidFill>
                        </a:rPr>
                        <a:t>- 5</a:t>
                      </a:r>
                      <a:endParaRPr lang="fr-FR" b="1" dirty="0">
                        <a:solidFill>
                          <a:schemeClr val="tx1">
                            <a:lumMod val="65000"/>
                            <a:lumOff val="35000"/>
                          </a:schemeClr>
                        </a:solidFill>
                      </a:endParaRPr>
                    </a:p>
                  </a:txBody>
                  <a:tcPr anchor="ctr"/>
                </a:tc>
              </a:tr>
            </a:tbl>
          </a:graphicData>
        </a:graphic>
      </p:graphicFrame>
    </p:spTree>
    <p:extLst>
      <p:ext uri="{BB962C8B-B14F-4D97-AF65-F5344CB8AC3E}">
        <p14:creationId xmlns:p14="http://schemas.microsoft.com/office/powerpoint/2010/main" val="14977431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r>
              <a:rPr lang="fr-FR" smtClean="0"/>
              <a:t>Page </a:t>
            </a:r>
            <a:fld id="{276B2245-6D2F-4A7B-B94A-6C50BB90442D}" type="slidenum">
              <a:rPr lang="fr-FR" smtClean="0"/>
              <a:pPr/>
              <a:t>23</a:t>
            </a:fld>
            <a:endParaRPr lang="fr-FR"/>
          </a:p>
        </p:txBody>
      </p:sp>
      <p:sp>
        <p:nvSpPr>
          <p:cNvPr id="4" name="Titre 3"/>
          <p:cNvSpPr>
            <a:spLocks noGrp="1"/>
          </p:cNvSpPr>
          <p:nvPr>
            <p:ph type="title"/>
          </p:nvPr>
        </p:nvSpPr>
        <p:spPr/>
        <p:txBody>
          <a:bodyPr anchor="ctr"/>
          <a:lstStyle/>
          <a:p>
            <a:r>
              <a:rPr lang="fr-FR" sz="2000" dirty="0" smtClean="0"/>
              <a:t>Vos contacts au département Opinion et stratégies d’entreprise</a:t>
            </a:r>
            <a:endParaRPr lang="fr-FR" sz="2000" dirty="0"/>
          </a:p>
        </p:txBody>
      </p:sp>
      <p:sp>
        <p:nvSpPr>
          <p:cNvPr id="6" name="Rectangle 2054"/>
          <p:cNvSpPr>
            <a:spLocks noChangeArrowheads="1"/>
          </p:cNvSpPr>
          <p:nvPr/>
        </p:nvSpPr>
        <p:spPr bwMode="auto">
          <a:xfrm>
            <a:off x="1481000" y="3365677"/>
            <a:ext cx="8078131" cy="3187879"/>
          </a:xfrm>
          <a:prstGeom prst="rect">
            <a:avLst/>
          </a:prstGeom>
          <a:noFill/>
          <a:ln w="9525">
            <a:noFill/>
            <a:miter lim="800000"/>
            <a:headEnd/>
            <a:tailEnd/>
          </a:ln>
        </p:spPr>
        <p:txBody>
          <a:bodyPr wrap="square" lIns="84664" tIns="42332" rIns="84664" bIns="42332">
            <a:spAutoFit/>
          </a:bodyPr>
          <a:lstStyle/>
          <a:p>
            <a:pPr algn="just">
              <a:lnSpc>
                <a:spcPct val="120000"/>
              </a:lnSpc>
            </a:pPr>
            <a:r>
              <a:rPr lang="fr-FR" sz="1200" b="1" dirty="0">
                <a:solidFill>
                  <a:srgbClr val="A50021"/>
                </a:solidFill>
                <a:latin typeface="+mn-lt"/>
                <a:cs typeface="Tahoma" pitchFamily="34" charset="0"/>
              </a:rPr>
              <a:t>A propos </a:t>
            </a:r>
            <a:r>
              <a:rPr lang="fr-FR" sz="1200" b="1" dirty="0" smtClean="0">
                <a:solidFill>
                  <a:srgbClr val="A50021"/>
                </a:solidFill>
                <a:latin typeface="+mn-lt"/>
                <a:cs typeface="Tahoma" pitchFamily="34" charset="0"/>
              </a:rPr>
              <a:t>du Groupe </a:t>
            </a:r>
            <a:r>
              <a:rPr lang="fr-FR" sz="1200" b="1" dirty="0" err="1" smtClean="0">
                <a:solidFill>
                  <a:srgbClr val="A50021"/>
                </a:solidFill>
                <a:latin typeface="+mn-lt"/>
                <a:cs typeface="Tahoma" pitchFamily="34" charset="0"/>
              </a:rPr>
              <a:t>Ifop</a:t>
            </a:r>
            <a:r>
              <a:rPr lang="fr-FR" sz="1200" b="1" dirty="0" smtClean="0">
                <a:solidFill>
                  <a:srgbClr val="A50021"/>
                </a:solidFill>
                <a:latin typeface="+mn-lt"/>
                <a:cs typeface="Tahoma" pitchFamily="34" charset="0"/>
              </a:rPr>
              <a:t> :</a:t>
            </a:r>
            <a:endParaRPr lang="fr-FR" sz="1200" dirty="0">
              <a:solidFill>
                <a:srgbClr val="A50021"/>
              </a:solidFill>
              <a:latin typeface="+mn-lt"/>
              <a:cs typeface="Times New Roman" pitchFamily="18" charset="0"/>
            </a:endParaRPr>
          </a:p>
          <a:p>
            <a:pPr algn="just" eaLnBrk="0" hangingPunct="0">
              <a:lnSpc>
                <a:spcPct val="120000"/>
              </a:lnSpc>
            </a:pPr>
            <a:r>
              <a:rPr lang="fr-FR" sz="1100" dirty="0" smtClean="0">
                <a:latin typeface="+mn-lt"/>
                <a:cs typeface="Tahoma" pitchFamily="34" charset="0"/>
              </a:rPr>
              <a:t>L’Ifop est depuis 1938 un des pionniers et l’un des leaders sur le marché des sondages d’opinion et des études marketing. Au delà de ses 3 pôles métiers (omnibus, panels, phone city), l'Ifop est structuré autour de 6 secteurs porteurs et en résonnance avec les mutations de la société et des marchés: Opinion et Stratégies d'entreprise; Consumer centré sur les marchés de la grande consommation, de la maison et du bien être;  les Services articulés autour de 3 secteurs à fort potentiel, l'énergie, la banque et l'assurance et la mobilité; les Médias et le Numérique;  et la Santé qui compte une organisation Global </a:t>
            </a:r>
            <a:r>
              <a:rPr lang="fr-FR" sz="1100" dirty="0" err="1" smtClean="0">
                <a:latin typeface="+mn-lt"/>
                <a:cs typeface="Tahoma" pitchFamily="34" charset="0"/>
              </a:rPr>
              <a:t>Healthcare</a:t>
            </a:r>
            <a:r>
              <a:rPr lang="fr-FR" sz="1100" dirty="0" smtClean="0">
                <a:latin typeface="+mn-lt"/>
                <a:cs typeface="Tahoma" pitchFamily="34" charset="0"/>
              </a:rPr>
              <a:t>.</a:t>
            </a:r>
          </a:p>
          <a:p>
            <a:pPr algn="just" eaLnBrk="0" hangingPunct="0">
              <a:lnSpc>
                <a:spcPct val="120000"/>
              </a:lnSpc>
            </a:pPr>
            <a:r>
              <a:rPr lang="fr-FR" sz="1100" dirty="0" smtClean="0">
                <a:latin typeface="+mn-lt"/>
                <a:cs typeface="Tahoma" pitchFamily="34" charset="0"/>
              </a:rPr>
              <a:t>Pour </a:t>
            </a:r>
            <a:r>
              <a:rPr lang="fr-FR" sz="1100" dirty="0">
                <a:latin typeface="+mn-lt"/>
                <a:cs typeface="Tahoma" pitchFamily="34" charset="0"/>
              </a:rPr>
              <a:t>plus d’information : </a:t>
            </a:r>
            <a:r>
              <a:rPr lang="fr-FR" sz="1100" b="1" dirty="0" smtClean="0">
                <a:solidFill>
                  <a:srgbClr val="A50021"/>
                </a:solidFill>
                <a:latin typeface="+mn-lt"/>
                <a:cs typeface="Tahoma" pitchFamily="34" charset="0"/>
              </a:rPr>
              <a:t>www.ifop.com </a:t>
            </a:r>
            <a:r>
              <a:rPr lang="fr-FR" sz="1100" dirty="0" smtClean="0">
                <a:solidFill>
                  <a:schemeClr val="accent4"/>
                </a:solidFill>
                <a:latin typeface="+mn-lt"/>
                <a:cs typeface="Tahoma" pitchFamily="34" charset="0"/>
              </a:rPr>
              <a:t>et</a:t>
            </a:r>
            <a:r>
              <a:rPr lang="fr-FR" sz="1100" b="1" dirty="0" smtClean="0">
                <a:solidFill>
                  <a:srgbClr val="A50021"/>
                </a:solidFill>
                <a:latin typeface="+mn-lt"/>
                <a:cs typeface="Tahoma" pitchFamily="34" charset="0"/>
              </a:rPr>
              <a:t> www.ifopelections.com</a:t>
            </a:r>
          </a:p>
          <a:p>
            <a:pPr algn="just" eaLnBrk="0" hangingPunct="0">
              <a:lnSpc>
                <a:spcPct val="120000"/>
              </a:lnSpc>
            </a:pPr>
            <a:endParaRPr lang="fr-FR" sz="1200" dirty="0" smtClean="0">
              <a:latin typeface="+mn-lt"/>
              <a:cs typeface="Tahoma" pitchFamily="34" charset="0"/>
            </a:endParaRPr>
          </a:p>
          <a:p>
            <a:pPr algn="just" eaLnBrk="0" hangingPunct="0">
              <a:lnSpc>
                <a:spcPct val="120000"/>
              </a:lnSpc>
            </a:pPr>
            <a:r>
              <a:rPr lang="fr-FR" sz="1200" b="1" dirty="0" smtClean="0">
                <a:solidFill>
                  <a:srgbClr val="A50021"/>
                </a:solidFill>
                <a:latin typeface="+mn-lt"/>
                <a:cs typeface="Times New Roman" pitchFamily="18" charset="0"/>
              </a:rPr>
              <a:t>A propos du Département Opinion et Stratégies d’entreprise de l’Ifop :</a:t>
            </a:r>
          </a:p>
          <a:p>
            <a:pPr algn="just" eaLnBrk="0" hangingPunct="0">
              <a:lnSpc>
                <a:spcPct val="120000"/>
              </a:lnSpc>
            </a:pPr>
            <a:r>
              <a:rPr lang="fr-FR" sz="1100" dirty="0" smtClean="0">
                <a:latin typeface="+mn-lt"/>
                <a:cs typeface="Times New Roman" pitchFamily="18" charset="0"/>
              </a:rPr>
              <a:t>Le Département Opinion et Stratégies d’Entreprise de l’Ifop compte une vingtaine de professionnels de l’opinion publique indépendants. La mission de notre Département est d’accompagner dans leurs décisions stratégiques et leurs choix de communication l'ensemble des acteurs publics, privés ou associatifs,  qu’ils relèvent de la sphère politique, économique, sociale, médiatique ou du développement durable. Il s’agit, au travers des dispositifs d’enquête quantitatifs et qualitatifs réalisés par le Département Opinion et Stratégies d’Entreprises d’éclairer nos clients sur les opinions, les attitudes et les comportements des groupes et des individus, dans toute leur diversité et complexité d’électeurs, de consommateurs, de salariés, d’usagers, d’épargnants, d’internautes...</a:t>
            </a:r>
          </a:p>
        </p:txBody>
      </p:sp>
      <p:grpSp>
        <p:nvGrpSpPr>
          <p:cNvPr id="8" name="Groupe 7"/>
          <p:cNvGrpSpPr/>
          <p:nvPr/>
        </p:nvGrpSpPr>
        <p:grpSpPr>
          <a:xfrm>
            <a:off x="6246762" y="1795315"/>
            <a:ext cx="2296645" cy="1408930"/>
            <a:chOff x="6535051" y="1508266"/>
            <a:chExt cx="2881660" cy="1767821"/>
          </a:xfrm>
        </p:grpSpPr>
        <p:sp>
          <p:nvSpPr>
            <p:cNvPr id="9" name="Rectangle 2051"/>
            <p:cNvSpPr>
              <a:spLocks noChangeArrowheads="1"/>
            </p:cNvSpPr>
            <p:nvPr/>
          </p:nvSpPr>
          <p:spPr bwMode="auto">
            <a:xfrm>
              <a:off x="6535051" y="1508266"/>
              <a:ext cx="2881660" cy="1767821"/>
            </a:xfrm>
            <a:prstGeom prst="rect">
              <a:avLst/>
            </a:prstGeom>
            <a:solidFill>
              <a:srgbClr val="800000"/>
            </a:solidFill>
            <a:ln w="9525">
              <a:noFill/>
              <a:miter lim="800000"/>
              <a:headEnd/>
              <a:tailEnd type="none" w="sm" len="med"/>
            </a:ln>
            <a:effectLst>
              <a:outerShdw blurRad="50800" dist="38100" dir="2700000" algn="tl" rotWithShape="0">
                <a:prstClr val="black">
                  <a:alpha val="40000"/>
                </a:prstClr>
              </a:outerShdw>
            </a:effectLst>
          </p:spPr>
          <p:txBody>
            <a:bodyPr wrap="square" lIns="84664" tIns="42332" rIns="84664" bIns="42332">
              <a:spAutoFit/>
            </a:bodyPr>
            <a:lstStyle/>
            <a:p>
              <a:pPr algn="ctr"/>
              <a:endParaRPr lang="fr-FR" sz="1900" dirty="0" smtClean="0">
                <a:solidFill>
                  <a:schemeClr val="bg1"/>
                </a:solidFill>
                <a:latin typeface="Trebuchet MS" pitchFamily="34" charset="0"/>
              </a:endParaRPr>
            </a:p>
            <a:p>
              <a:pPr algn="ctr"/>
              <a:endParaRPr lang="fr-FR" sz="1900" dirty="0" smtClean="0">
                <a:solidFill>
                  <a:schemeClr val="bg1"/>
                </a:solidFill>
                <a:latin typeface="Trebuchet MS" pitchFamily="34" charset="0"/>
              </a:endParaRPr>
            </a:p>
            <a:p>
              <a:pPr algn="ctr"/>
              <a:r>
                <a:rPr lang="fr-FR" sz="1200" dirty="0" smtClean="0">
                  <a:solidFill>
                    <a:schemeClr val="bg1"/>
                  </a:solidFill>
                  <a:latin typeface="+mn-lt"/>
                </a:rPr>
                <a:t>Immeuble le Millénaire 2</a:t>
              </a:r>
            </a:p>
            <a:p>
              <a:pPr algn="ctr"/>
              <a:r>
                <a:rPr lang="fr-FR" sz="1200" dirty="0" smtClean="0">
                  <a:solidFill>
                    <a:schemeClr val="bg1"/>
                  </a:solidFill>
                  <a:latin typeface="+mn-lt"/>
                </a:rPr>
                <a:t>35 quai de la gare</a:t>
              </a:r>
              <a:endParaRPr lang="fr-FR" sz="1200" dirty="0">
                <a:solidFill>
                  <a:schemeClr val="bg1"/>
                </a:solidFill>
                <a:latin typeface="+mn-lt"/>
              </a:endParaRPr>
            </a:p>
            <a:p>
              <a:pPr algn="ctr"/>
              <a:r>
                <a:rPr lang="fr-FR" sz="1200" dirty="0" smtClean="0">
                  <a:solidFill>
                    <a:schemeClr val="bg1"/>
                  </a:solidFill>
                  <a:latin typeface="+mn-lt"/>
                </a:rPr>
                <a:t>75019 </a:t>
              </a:r>
              <a:r>
                <a:rPr lang="fr-FR" sz="1200" dirty="0">
                  <a:solidFill>
                    <a:schemeClr val="bg1"/>
                  </a:solidFill>
                  <a:latin typeface="+mn-lt"/>
                </a:rPr>
                <a:t>Paris</a:t>
              </a:r>
            </a:p>
            <a:p>
              <a:pPr algn="ctr"/>
              <a:r>
                <a:rPr lang="fr-FR" sz="1200" dirty="0">
                  <a:solidFill>
                    <a:schemeClr val="bg1"/>
                  </a:solidFill>
                  <a:latin typeface="+mn-lt"/>
                  <a:sym typeface="Wingdings" pitchFamily="2" charset="2"/>
                </a:rPr>
                <a:t> </a:t>
              </a:r>
              <a:r>
                <a:rPr lang="fr-FR" sz="1200" dirty="0">
                  <a:solidFill>
                    <a:schemeClr val="bg1"/>
                  </a:solidFill>
                  <a:latin typeface="+mn-lt"/>
                </a:rPr>
                <a:t>01 45 84 14 44</a:t>
              </a:r>
            </a:p>
          </p:txBody>
        </p:sp>
        <p:pic>
          <p:nvPicPr>
            <p:cNvPr id="10" name="Image 9" descr="Ifop small red.bmp"/>
            <p:cNvPicPr>
              <a:picLocks noChangeAspect="1"/>
            </p:cNvPicPr>
            <p:nvPr/>
          </p:nvPicPr>
          <p:blipFill>
            <a:blip r:embed="rId2" cstate="print"/>
            <a:stretch>
              <a:fillRect/>
            </a:stretch>
          </p:blipFill>
          <p:spPr>
            <a:xfrm>
              <a:off x="7507142" y="1547883"/>
              <a:ext cx="937477" cy="703108"/>
            </a:xfrm>
            <a:prstGeom prst="rect">
              <a:avLst/>
            </a:prstGeom>
          </p:spPr>
        </p:pic>
      </p:grpSp>
      <p:pic>
        <p:nvPicPr>
          <p:cNvPr id="11" name="Image 10" descr="Ifop_Blanc.jpg"/>
          <p:cNvPicPr>
            <a:picLocks noChangeAspect="1"/>
          </p:cNvPicPr>
          <p:nvPr/>
        </p:nvPicPr>
        <p:blipFill>
          <a:blip r:embed="rId3" cstate="print"/>
          <a:stretch>
            <a:fillRect/>
          </a:stretch>
        </p:blipFill>
        <p:spPr>
          <a:xfrm>
            <a:off x="234881" y="3437685"/>
            <a:ext cx="971322" cy="660499"/>
          </a:xfrm>
          <a:prstGeom prst="rect">
            <a:avLst/>
          </a:prstGeom>
        </p:spPr>
      </p:pic>
      <p:pic>
        <p:nvPicPr>
          <p:cNvPr id="12" name="Image 11" descr="Planète opinion bleue.jpg"/>
          <p:cNvPicPr>
            <a:picLocks noChangeAspect="1"/>
          </p:cNvPicPr>
          <p:nvPr/>
        </p:nvPicPr>
        <p:blipFill>
          <a:blip r:embed="rId4" cstate="print"/>
          <a:stretch>
            <a:fillRect/>
          </a:stretch>
        </p:blipFill>
        <p:spPr>
          <a:xfrm>
            <a:off x="248150" y="4953215"/>
            <a:ext cx="939263" cy="688020"/>
          </a:xfrm>
          <a:prstGeom prst="rect">
            <a:avLst/>
          </a:prstGeom>
        </p:spPr>
      </p:pic>
      <p:sp>
        <p:nvSpPr>
          <p:cNvPr id="13" name="Rectangle 2052"/>
          <p:cNvSpPr>
            <a:spLocks noChangeArrowheads="1"/>
          </p:cNvSpPr>
          <p:nvPr/>
        </p:nvSpPr>
        <p:spPr bwMode="auto">
          <a:xfrm>
            <a:off x="2502347" y="2155189"/>
            <a:ext cx="2336254" cy="731822"/>
          </a:xfrm>
          <a:prstGeom prst="rect">
            <a:avLst/>
          </a:prstGeom>
          <a:noFill/>
          <a:ln w="9525">
            <a:noFill/>
            <a:miter lim="800000"/>
            <a:headEnd/>
            <a:tailEnd type="none" w="sm" len="med"/>
          </a:ln>
        </p:spPr>
        <p:txBody>
          <a:bodyPr wrap="none" lIns="84664" tIns="42332" rIns="84664" bIns="42332">
            <a:spAutoFit/>
          </a:bodyPr>
          <a:lstStyle/>
          <a:p>
            <a:r>
              <a:rPr lang="fr-FR" sz="1800" b="1" dirty="0" smtClean="0">
                <a:solidFill>
                  <a:srgbClr val="A50021"/>
                </a:solidFill>
                <a:latin typeface="+mn-lt"/>
              </a:rPr>
              <a:t>Jérôme FOURQUET</a:t>
            </a:r>
            <a:endParaRPr lang="fr-FR" sz="1800" b="1" dirty="0">
              <a:solidFill>
                <a:srgbClr val="A50021"/>
              </a:solidFill>
              <a:latin typeface="+mn-lt"/>
            </a:endParaRPr>
          </a:p>
          <a:p>
            <a:r>
              <a:rPr lang="fr-FR" sz="1200" dirty="0" smtClean="0">
                <a:latin typeface="+mn-lt"/>
              </a:rPr>
              <a:t>Directeur du département Opinion</a:t>
            </a:r>
            <a:endParaRPr lang="fr-FR" sz="1200" dirty="0">
              <a:latin typeface="+mn-lt"/>
            </a:endParaRPr>
          </a:p>
          <a:p>
            <a:r>
              <a:rPr lang="fr-FR" sz="1200" dirty="0">
                <a:solidFill>
                  <a:srgbClr val="A50021"/>
                </a:solidFill>
                <a:latin typeface="+mn-lt"/>
                <a:hlinkClick r:id="rId5"/>
              </a:rPr>
              <a:t>j</a:t>
            </a:r>
            <a:r>
              <a:rPr lang="fr-FR" sz="1200" dirty="0" smtClean="0">
                <a:solidFill>
                  <a:srgbClr val="A50021"/>
                </a:solidFill>
                <a:latin typeface="+mn-lt"/>
                <a:hlinkClick r:id="rId5"/>
              </a:rPr>
              <a:t>erome.fourquet@ifop.com</a:t>
            </a:r>
            <a:endParaRPr lang="fr-FR" sz="1200" dirty="0">
              <a:solidFill>
                <a:srgbClr val="A50021"/>
              </a:solidFill>
              <a:latin typeface="+mn-lt"/>
            </a:endParaRPr>
          </a:p>
        </p:txBody>
      </p:sp>
    </p:spTree>
    <p:extLst>
      <p:ext uri="{BB962C8B-B14F-4D97-AF65-F5344CB8AC3E}">
        <p14:creationId xmlns:p14="http://schemas.microsoft.com/office/powerpoint/2010/main" val="793908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3</a:t>
            </a:fld>
            <a:endParaRPr lang="fr-FR" dirty="0"/>
          </a:p>
        </p:txBody>
      </p:sp>
      <p:grpSp>
        <p:nvGrpSpPr>
          <p:cNvPr id="8" name="Group 2"/>
          <p:cNvGrpSpPr>
            <a:grpSpLocks/>
          </p:cNvGrpSpPr>
          <p:nvPr/>
        </p:nvGrpSpPr>
        <p:grpSpPr bwMode="auto">
          <a:xfrm>
            <a:off x="1378719" y="4134649"/>
            <a:ext cx="7860762" cy="1823952"/>
            <a:chOff x="155" y="2795"/>
            <a:chExt cx="6221" cy="1270"/>
          </a:xfrm>
        </p:grpSpPr>
        <p:sp>
          <p:nvSpPr>
            <p:cNvPr id="9" name="Rectangle 3"/>
            <p:cNvSpPr>
              <a:spLocks noChangeArrowheads="1"/>
            </p:cNvSpPr>
            <p:nvPr/>
          </p:nvSpPr>
          <p:spPr bwMode="auto">
            <a:xfrm>
              <a:off x="1516" y="2795"/>
              <a:ext cx="4860" cy="1264"/>
            </a:xfrm>
            <a:prstGeom prst="rect">
              <a:avLst/>
            </a:prstGeom>
            <a:noFill/>
            <a:ln w="9525">
              <a:noFill/>
              <a:miter lim="800000"/>
              <a:headEnd/>
              <a:tailEnd/>
            </a:ln>
          </p:spPr>
          <p:txBody>
            <a:bodyPr anchor="ctr"/>
            <a:lstStyle/>
            <a:p>
              <a:r>
                <a:rPr lang="fr-FR" sz="3300" b="1" dirty="0" smtClean="0">
                  <a:solidFill>
                    <a:srgbClr val="A50021"/>
                  </a:solidFill>
                </a:rPr>
                <a:t>La méthodologie</a:t>
              </a:r>
              <a:endParaRPr lang="fr-FR" sz="3300" b="1" dirty="0">
                <a:solidFill>
                  <a:srgbClr val="A50021"/>
                </a:solidFill>
              </a:endParaRPr>
            </a:p>
          </p:txBody>
        </p:sp>
        <p:sp>
          <p:nvSpPr>
            <p:cNvPr id="10" name="Rectangle 4"/>
            <p:cNvSpPr>
              <a:spLocks noChangeArrowheads="1"/>
            </p:cNvSpPr>
            <p:nvPr/>
          </p:nvSpPr>
          <p:spPr bwMode="auto">
            <a:xfrm>
              <a:off x="155" y="2801"/>
              <a:ext cx="817" cy="1264"/>
            </a:xfrm>
            <a:prstGeom prst="rect">
              <a:avLst/>
            </a:prstGeom>
            <a:noFill/>
            <a:ln w="9525">
              <a:noFill/>
              <a:miter lim="800000"/>
              <a:headEnd/>
              <a:tailEnd/>
            </a:ln>
          </p:spPr>
          <p:txBody>
            <a:bodyPr anchor="ctr"/>
            <a:lstStyle/>
            <a:p>
              <a:pPr algn="ctr"/>
              <a:r>
                <a:rPr lang="fr-FR" sz="8000" b="1" dirty="0" smtClean="0">
                  <a:solidFill>
                    <a:srgbClr val="A50021"/>
                  </a:solidFill>
                  <a:cs typeface="Times New Roman" pitchFamily="18" charset="0"/>
                </a:rPr>
                <a:t>1</a:t>
              </a:r>
              <a:endParaRPr lang="fr-FR" sz="8000" b="1" dirty="0">
                <a:solidFill>
                  <a:srgbClr val="A50021"/>
                </a:solidFill>
                <a:cs typeface="Times New Roman" pitchFamily="18" charset="0"/>
              </a:endParaRPr>
            </a:p>
          </p:txBody>
        </p:sp>
        <p:sp>
          <p:nvSpPr>
            <p:cNvPr id="12" name="Line 5"/>
            <p:cNvSpPr>
              <a:spLocks noChangeShapeType="1"/>
            </p:cNvSpPr>
            <p:nvPr/>
          </p:nvSpPr>
          <p:spPr bwMode="auto">
            <a:xfrm>
              <a:off x="1244" y="3158"/>
              <a:ext cx="0" cy="545"/>
            </a:xfrm>
            <a:prstGeom prst="line">
              <a:avLst/>
            </a:prstGeom>
            <a:noFill/>
            <a:ln w="114300">
              <a:solidFill>
                <a:srgbClr val="A50021"/>
              </a:solidFill>
              <a:round/>
              <a:headEnd/>
              <a:tailEnd/>
            </a:ln>
          </p:spPr>
          <p:txBody>
            <a:bodyPr/>
            <a:lstStyle/>
            <a:p>
              <a:endParaRPr lang="fr-FR" dirty="0">
                <a:solidFill>
                  <a:srgbClr val="A50021"/>
                </a:solidFill>
              </a:endParaRPr>
            </a:p>
          </p:txBody>
        </p:sp>
      </p:grpSp>
      <p:sp>
        <p:nvSpPr>
          <p:cNvPr id="13" name="Rectangle 12"/>
          <p:cNvSpPr/>
          <p:nvPr/>
        </p:nvSpPr>
        <p:spPr bwMode="auto">
          <a:xfrm>
            <a:off x="1494234" y="673332"/>
            <a:ext cx="7992889" cy="862074"/>
          </a:xfrm>
          <a:prstGeom prst="rect">
            <a:avLst/>
          </a:prstGeom>
          <a:solidFill>
            <a:schemeClr val="accent1"/>
          </a:solidFill>
          <a:ln w="9525" cap="flat" cmpd="sng" algn="ctr">
            <a:noFill/>
            <a:prstDash val="solid"/>
            <a:round/>
            <a:headEnd type="none" w="med" len="med"/>
            <a:tailEnd type="none" w="med" len="med"/>
          </a:ln>
          <a:effectLst/>
        </p:spPr>
        <p:txBody>
          <a:bodyPr vert="horz" wrap="square" lIns="83840" tIns="41921" rIns="83840" bIns="41921" numCol="1" rtlCol="0" anchor="t" anchorCtr="0" compatLnSpc="1">
            <a:prstTxWarp prst="textNoShape">
              <a:avLst/>
            </a:prstTxWarp>
          </a:bodyPr>
          <a:lstStyle/>
          <a:p>
            <a:pPr defTabSz="956308"/>
            <a:endParaRPr lang="fr-FR" dirty="0" smtClean="0"/>
          </a:p>
        </p:txBody>
      </p:sp>
      <p:sp>
        <p:nvSpPr>
          <p:cNvPr id="11" name="Rectangle 10"/>
          <p:cNvSpPr/>
          <p:nvPr/>
        </p:nvSpPr>
        <p:spPr bwMode="auto">
          <a:xfrm>
            <a:off x="9127190" y="683965"/>
            <a:ext cx="400042" cy="783877"/>
          </a:xfrm>
          <a:prstGeom prst="rect">
            <a:avLst/>
          </a:prstGeom>
          <a:solidFill>
            <a:schemeClr val="accent1"/>
          </a:solidFill>
          <a:ln w="9525" cap="flat" cmpd="sng" algn="ctr">
            <a:noFill/>
            <a:prstDash val="solid"/>
            <a:round/>
            <a:headEnd type="none" w="med" len="med"/>
            <a:tailEnd type="none" w="med" len="med"/>
          </a:ln>
          <a:effectLst/>
        </p:spPr>
        <p:txBody>
          <a:bodyPr vert="horz" wrap="square" lIns="83840" tIns="41921" rIns="83840" bIns="41921" numCol="1" rtlCol="0" anchor="t" anchorCtr="0" compatLnSpc="1">
            <a:prstTxWarp prst="textNoShape">
              <a:avLst/>
            </a:prstTxWarp>
          </a:bodyPr>
          <a:lstStyle/>
          <a:p>
            <a:pPr defTabSz="956308"/>
            <a:endParaRPr lang="fr-FR" dirty="0" smtClean="0"/>
          </a:p>
        </p:txBody>
      </p:sp>
    </p:spTree>
    <p:extLst>
      <p:ext uri="{BB962C8B-B14F-4D97-AF65-F5344CB8AC3E}">
        <p14:creationId xmlns:p14="http://schemas.microsoft.com/office/powerpoint/2010/main" val="3506948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094606" y="660637"/>
            <a:ext cx="7400940" cy="795645"/>
          </a:xfrm>
        </p:spPr>
        <p:txBody>
          <a:bodyPr anchor="ctr"/>
          <a:lstStyle/>
          <a:p>
            <a:r>
              <a:rPr lang="fr-FR" sz="2000" dirty="0" smtClean="0"/>
              <a:t>La méthodologie</a:t>
            </a:r>
            <a:endParaRPr lang="fr-FR" sz="2000" dirty="0"/>
          </a:p>
        </p:txBody>
      </p:sp>
      <p:sp>
        <p:nvSpPr>
          <p:cNvPr id="5" name="Espace réservé du numéro de diapositive 3"/>
          <p:cNvSpPr>
            <a:spLocks noGrp="1"/>
          </p:cNvSpPr>
          <p:nvPr>
            <p:ph type="sldNum" sz="quarter" idx="10"/>
          </p:nvPr>
        </p:nvSpPr>
        <p:spPr/>
        <p:txBody>
          <a:bodyPr/>
          <a:lstStyle/>
          <a:p>
            <a:r>
              <a:rPr lang="fr-FR" dirty="0" smtClean="0"/>
              <a:t>Page </a:t>
            </a:r>
            <a:fld id="{CAEED624-7C57-4524-AB8C-C65FB8277E88}" type="slidenum">
              <a:rPr lang="fr-FR" smtClean="0"/>
              <a:pPr/>
              <a:t>4</a:t>
            </a:fld>
            <a:endParaRPr lang="fr-FR" dirty="0"/>
          </a:p>
        </p:txBody>
      </p:sp>
      <p:graphicFrame>
        <p:nvGraphicFramePr>
          <p:cNvPr id="11" name="Group 28"/>
          <p:cNvGraphicFramePr>
            <a:graphicFrameLocks/>
          </p:cNvGraphicFramePr>
          <p:nvPr>
            <p:extLst>
              <p:ext uri="{D42A27DB-BD31-4B8C-83A1-F6EECF244321}">
                <p14:modId xmlns:p14="http://schemas.microsoft.com/office/powerpoint/2010/main" val="1203299751"/>
              </p:ext>
            </p:extLst>
          </p:nvPr>
        </p:nvGraphicFramePr>
        <p:xfrm>
          <a:off x="1378719" y="2062947"/>
          <a:ext cx="7892380" cy="4237642"/>
        </p:xfrm>
        <a:graphic>
          <a:graphicData uri="http://schemas.openxmlformats.org/drawingml/2006/table">
            <a:tbl>
              <a:tblPr/>
              <a:tblGrid>
                <a:gridCol w="2165165"/>
                <a:gridCol w="5727215"/>
              </a:tblGrid>
              <a:tr h="565234">
                <a:tc>
                  <a:txBody>
                    <a:bodyPr/>
                    <a:lstStyle/>
                    <a:p>
                      <a:pPr marL="0" marR="0" lvl="0" indent="4763" algn="l" defTabSz="952500" rtl="0" eaLnBrk="0" fontAlgn="base" latinLnBrk="0" hangingPunct="0">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Verdana" pitchFamily="34" charset="0"/>
                        </a:rPr>
                        <a:t>Etude réalisée pour :</a:t>
                      </a:r>
                    </a:p>
                    <a:p>
                      <a:pPr marL="357188" marR="0" lvl="0" indent="-357188" algn="l" defTabSz="9525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Verdana" pitchFamily="34" charset="0"/>
                      </a:endParaRPr>
                    </a:p>
                  </a:txBody>
                  <a:tcPr marL="88253" marR="88253" marT="43115" marB="43115" horzOverflow="overflow">
                    <a:lnL cap="flat">
                      <a:noFill/>
                    </a:lnL>
                    <a:lnR>
                      <a:noFill/>
                    </a:lnR>
                    <a:lnT cap="flat">
                      <a:noFill/>
                    </a:lnT>
                    <a:lnB>
                      <a:noFill/>
                    </a:lnB>
                    <a:lnTlToBr>
                      <a:noFill/>
                    </a:lnTlToBr>
                    <a:lnBlToTr>
                      <a:noFill/>
                    </a:lnBlToTr>
                    <a:noFill/>
                  </a:tcPr>
                </a:tc>
                <a:tc>
                  <a:txBody>
                    <a:bodyPr/>
                    <a:lstStyle/>
                    <a:p>
                      <a:pPr marL="0" marR="0" lvl="0" indent="0" algn="l" defTabSz="952500" rtl="0" eaLnBrk="1" fontAlgn="base" latinLnBrk="0" hangingPunct="1">
                        <a:lnSpc>
                          <a:spcPct val="100000"/>
                        </a:lnSpc>
                        <a:spcBef>
                          <a:spcPct val="20000"/>
                        </a:spcBef>
                        <a:spcAft>
                          <a:spcPct val="0"/>
                        </a:spcAft>
                        <a:buClrTx/>
                        <a:buSzTx/>
                        <a:buFontTx/>
                        <a:buNone/>
                        <a:tabLst/>
                        <a:defRPr/>
                      </a:pPr>
                      <a:r>
                        <a:rPr kumimoji="0" lang="fr-FR" sz="1400" b="1" i="0" u="none" strike="noStrike" cap="none" normalizeH="0" baseline="0" dirty="0" smtClean="0">
                          <a:ln>
                            <a:noFill/>
                          </a:ln>
                          <a:solidFill>
                            <a:srgbClr val="A50021"/>
                          </a:solidFill>
                          <a:effectLst/>
                          <a:latin typeface="Verdana" pitchFamily="34" charset="0"/>
                        </a:rPr>
                        <a:t>L’Association pour la Fondation de Service Politique</a:t>
                      </a:r>
                    </a:p>
                  </a:txBody>
                  <a:tcPr marL="88253" marR="88253" marT="43115" marB="43115" horzOverflow="overflow">
                    <a:lnL>
                      <a:noFill/>
                    </a:lnL>
                    <a:lnR cap="flat">
                      <a:noFill/>
                    </a:lnR>
                    <a:lnT cap="flat">
                      <a:noFill/>
                    </a:lnT>
                    <a:lnB>
                      <a:noFill/>
                    </a:lnB>
                    <a:lnTlToBr>
                      <a:noFill/>
                    </a:lnTlToBr>
                    <a:lnBlToTr>
                      <a:noFill/>
                    </a:lnBlToTr>
                    <a:noFill/>
                  </a:tcPr>
                </a:tc>
              </a:tr>
              <a:tr h="2808312">
                <a:tc>
                  <a:txBody>
                    <a:bodyPr/>
                    <a:lstStyle/>
                    <a:p>
                      <a:pPr marL="357188" marR="0" lvl="0" indent="-357188" algn="l" defTabSz="952500" rtl="0" eaLnBrk="0" fontAlgn="base" latinLnBrk="0" hangingPunct="0">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Verdana" pitchFamily="34" charset="0"/>
                        </a:rPr>
                        <a:t>Echantillon :</a:t>
                      </a:r>
                    </a:p>
                    <a:p>
                      <a:pPr marL="357188" marR="0" lvl="0" indent="-357188" algn="l" defTabSz="9525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Verdana" pitchFamily="34" charset="0"/>
                      </a:endParaRPr>
                    </a:p>
                  </a:txBody>
                  <a:tcPr marL="88253" marR="88253" marT="43115" marB="43115" horzOverflow="overflow">
                    <a:lnL cap="flat">
                      <a:noFill/>
                    </a:lnL>
                    <a:lnR>
                      <a:noFill/>
                    </a:lnR>
                    <a:lnT>
                      <a:noFill/>
                    </a:lnT>
                    <a:lnB>
                      <a:noFill/>
                    </a:lnB>
                    <a:lnTlToBr>
                      <a:noFill/>
                    </a:lnTlToBr>
                    <a:lnBlToTr>
                      <a:noFill/>
                    </a:lnBlToTr>
                    <a:noFill/>
                  </a:tcPr>
                </a:tc>
                <a:tc>
                  <a:txBody>
                    <a:bodyPr/>
                    <a:lstStyle/>
                    <a:p>
                      <a:pPr marL="0" marR="0" lvl="0" indent="0" algn="just" defTabSz="952500" rtl="0" eaLnBrk="1" fontAlgn="base" latinLnBrk="0" hangingPunct="1">
                        <a:lnSpc>
                          <a:spcPct val="13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Verdana" pitchFamily="34" charset="0"/>
                        </a:rPr>
                        <a:t>Echantillon de </a:t>
                      </a:r>
                      <a:r>
                        <a:rPr kumimoji="0" lang="fr-FR" sz="1400" b="1" i="0" u="none" strike="noStrike" cap="none" normalizeH="0" baseline="0" dirty="0" smtClean="0">
                          <a:ln>
                            <a:noFill/>
                          </a:ln>
                          <a:solidFill>
                            <a:srgbClr val="A50021"/>
                          </a:solidFill>
                          <a:effectLst/>
                          <a:latin typeface="Verdana" pitchFamily="34" charset="0"/>
                        </a:rPr>
                        <a:t>1935 </a:t>
                      </a:r>
                      <a:r>
                        <a:rPr kumimoji="0" lang="fr-FR" sz="1400" b="0" i="0" u="none" strike="noStrike" cap="none" normalizeH="0" baseline="0" dirty="0" smtClean="0">
                          <a:ln>
                            <a:noFill/>
                          </a:ln>
                          <a:solidFill>
                            <a:schemeClr val="tx1"/>
                          </a:solidFill>
                          <a:effectLst/>
                          <a:latin typeface="Verdana" pitchFamily="34" charset="0"/>
                        </a:rPr>
                        <a:t>personnes, représentatif de la population française âgée de 18 ans et plus, inscrites sur les listes électorales, au sein duquel ont été isolées les réponses de </a:t>
                      </a:r>
                      <a:r>
                        <a:rPr kumimoji="0" lang="fr-FR" sz="1400" b="1" i="0" u="none" strike="noStrike" kern="1200" cap="none" normalizeH="0" baseline="0" dirty="0" smtClean="0">
                          <a:ln>
                            <a:noFill/>
                          </a:ln>
                          <a:solidFill>
                            <a:srgbClr val="A50021"/>
                          </a:solidFill>
                          <a:effectLst/>
                          <a:latin typeface="Verdana" pitchFamily="34" charset="0"/>
                          <a:ea typeface="+mn-ea"/>
                          <a:cs typeface="+mn-cs"/>
                        </a:rPr>
                        <a:t>1178</a:t>
                      </a:r>
                      <a:r>
                        <a:rPr kumimoji="0" lang="fr-FR" sz="1400" b="0" i="0" u="none" strike="noStrike" cap="none" normalizeH="0" baseline="0" dirty="0" smtClean="0">
                          <a:ln>
                            <a:noFill/>
                          </a:ln>
                          <a:solidFill>
                            <a:schemeClr val="tx1"/>
                          </a:solidFill>
                          <a:effectLst/>
                          <a:latin typeface="Verdana" pitchFamily="34" charset="0"/>
                        </a:rPr>
                        <a:t> personnes se déclarant catholiques (246 pratiquants et 932 non-pratiquants). </a:t>
                      </a:r>
                    </a:p>
                    <a:p>
                      <a:pPr marL="0" marR="0" lvl="0" indent="0" algn="just" defTabSz="952500" rtl="0" eaLnBrk="1" fontAlgn="base" latinLnBrk="0" hangingPunct="1">
                        <a:lnSpc>
                          <a:spcPct val="13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Verdana" pitchFamily="34" charset="0"/>
                        </a:rPr>
                        <a:t>La représentativité de l’échantillon a été assurée par la méthode des quotas (sexe, âge, profession de l’interviewé(e)) après stratification par région et catégorie d’agglomération. </a:t>
                      </a:r>
                    </a:p>
                  </a:txBody>
                  <a:tcPr marL="88253" marR="88253" marT="43115" marB="43115" horzOverflow="overflow">
                    <a:lnL>
                      <a:noFill/>
                    </a:lnL>
                    <a:lnR cap="flat">
                      <a:noFill/>
                    </a:lnR>
                    <a:lnT>
                      <a:noFill/>
                    </a:lnT>
                    <a:lnB>
                      <a:noFill/>
                    </a:lnB>
                    <a:lnTlToBr>
                      <a:noFill/>
                    </a:lnTlToBr>
                    <a:lnBlToTr>
                      <a:noFill/>
                    </a:lnBlToTr>
                    <a:noFill/>
                  </a:tcPr>
                </a:tc>
              </a:tr>
              <a:tr h="504056">
                <a:tc>
                  <a:txBody>
                    <a:bodyPr/>
                    <a:lstStyle/>
                    <a:p>
                      <a:pPr marL="357188" marR="0" lvl="0" indent="-357188" algn="l" defTabSz="9525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Verdana" pitchFamily="34" charset="0"/>
                        </a:rPr>
                        <a:t>Mode de recueil :</a:t>
                      </a:r>
                    </a:p>
                  </a:txBody>
                  <a:tcPr marL="88253" marR="88253" marT="43115" marB="43115" horzOverflow="overflow">
                    <a:lnL cap="flat">
                      <a:noFill/>
                    </a:lnL>
                    <a:lnR>
                      <a:noFill/>
                    </a:lnR>
                    <a:lnT>
                      <a:noFill/>
                    </a:lnT>
                    <a:lnB>
                      <a:noFill/>
                    </a:lnB>
                    <a:lnTlToBr>
                      <a:noFill/>
                    </a:lnTlToBr>
                    <a:lnBlToTr>
                      <a:noFill/>
                    </a:lnBlToTr>
                    <a:noFill/>
                  </a:tcPr>
                </a:tc>
                <a:tc>
                  <a:txBody>
                    <a:bodyPr/>
                    <a:lstStyle/>
                    <a:p>
                      <a:pPr marL="0" marR="0" lvl="0" indent="0" algn="just" defTabSz="9525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Verdana" pitchFamily="34" charset="0"/>
                        </a:rPr>
                        <a:t>Les interviews </a:t>
                      </a:r>
                      <a:r>
                        <a:rPr kumimoji="0" lang="fr-FR" sz="1400" b="0" i="0" u="none" strike="noStrike" kern="1200" cap="none" normalizeH="0" baseline="0" dirty="0" smtClean="0">
                          <a:ln>
                            <a:noFill/>
                          </a:ln>
                          <a:solidFill>
                            <a:schemeClr val="tx1"/>
                          </a:solidFill>
                          <a:effectLst/>
                          <a:latin typeface="Verdana" pitchFamily="34" charset="0"/>
                          <a:ea typeface="+mn-ea"/>
                          <a:cs typeface="+mn-cs"/>
                        </a:rPr>
                        <a:t>ont eu lieu par téléphone.</a:t>
                      </a:r>
                    </a:p>
                  </a:txBody>
                  <a:tcPr marL="88253" marR="88253" marT="43115" marB="43115" horzOverflow="overflow">
                    <a:lnL>
                      <a:noFill/>
                    </a:lnL>
                    <a:lnR cap="flat">
                      <a:noFill/>
                    </a:lnR>
                    <a:lnT>
                      <a:noFill/>
                    </a:lnT>
                    <a:lnB>
                      <a:noFill/>
                    </a:lnB>
                    <a:lnTlToBr>
                      <a:noFill/>
                    </a:lnTlToBr>
                    <a:lnBlToTr>
                      <a:noFill/>
                    </a:lnBlToTr>
                    <a:noFill/>
                  </a:tcPr>
                </a:tc>
              </a:tr>
              <a:tr h="360040">
                <a:tc>
                  <a:txBody>
                    <a:bodyPr/>
                    <a:lstStyle/>
                    <a:p>
                      <a:pPr marL="357188" marR="0" lvl="0" indent="-357188" algn="l" defTabSz="9525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Verdana" pitchFamily="34" charset="0"/>
                        </a:rPr>
                        <a:t>Dates de terrain :</a:t>
                      </a:r>
                    </a:p>
                  </a:txBody>
                  <a:tcPr marL="88253" marR="88253" marT="43115" marB="43115" horzOverflow="overflow">
                    <a:lnL cap="flat">
                      <a:noFill/>
                    </a:lnL>
                    <a:lnR>
                      <a:noFill/>
                    </a:lnR>
                    <a:lnT>
                      <a:noFill/>
                    </a:lnT>
                    <a:lnB cap="flat">
                      <a:noFill/>
                    </a:lnB>
                    <a:lnTlToBr>
                      <a:noFill/>
                    </a:lnTlToBr>
                    <a:lnBlToTr>
                      <a:noFill/>
                    </a:lnBlToTr>
                    <a:noFill/>
                  </a:tcPr>
                </a:tc>
                <a:tc>
                  <a:txBody>
                    <a:bodyPr/>
                    <a:lstStyle/>
                    <a:p>
                      <a:pPr marL="0" marR="0" lvl="0" indent="0" algn="just" defTabSz="9525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smtClean="0">
                          <a:ln>
                            <a:noFill/>
                          </a:ln>
                          <a:solidFill>
                            <a:schemeClr val="tx1"/>
                          </a:solidFill>
                          <a:effectLst/>
                          <a:latin typeface="Verdana" pitchFamily="34" charset="0"/>
                        </a:rPr>
                        <a:t>Du 12 au 20 janvier 2012 </a:t>
                      </a:r>
                    </a:p>
                  </a:txBody>
                  <a:tcPr marL="88253" marR="88253" marT="43115" marB="43115"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5</a:t>
            </a:fld>
            <a:endParaRPr lang="fr-FR" dirty="0"/>
          </a:p>
        </p:txBody>
      </p:sp>
      <p:grpSp>
        <p:nvGrpSpPr>
          <p:cNvPr id="8" name="Group 2"/>
          <p:cNvGrpSpPr>
            <a:grpSpLocks/>
          </p:cNvGrpSpPr>
          <p:nvPr/>
        </p:nvGrpSpPr>
        <p:grpSpPr bwMode="auto">
          <a:xfrm>
            <a:off x="1378719" y="4134649"/>
            <a:ext cx="7860762" cy="1823952"/>
            <a:chOff x="155" y="2795"/>
            <a:chExt cx="6221" cy="1270"/>
          </a:xfrm>
        </p:grpSpPr>
        <p:sp>
          <p:nvSpPr>
            <p:cNvPr id="9" name="Rectangle 3"/>
            <p:cNvSpPr>
              <a:spLocks noChangeArrowheads="1"/>
            </p:cNvSpPr>
            <p:nvPr/>
          </p:nvSpPr>
          <p:spPr bwMode="auto">
            <a:xfrm>
              <a:off x="1516" y="2795"/>
              <a:ext cx="4860" cy="1264"/>
            </a:xfrm>
            <a:prstGeom prst="rect">
              <a:avLst/>
            </a:prstGeom>
            <a:noFill/>
            <a:ln w="9525">
              <a:noFill/>
              <a:miter lim="800000"/>
              <a:headEnd/>
              <a:tailEnd/>
            </a:ln>
          </p:spPr>
          <p:txBody>
            <a:bodyPr anchor="ctr"/>
            <a:lstStyle/>
            <a:p>
              <a:r>
                <a:rPr lang="fr-FR" sz="3300" b="1" dirty="0" smtClean="0">
                  <a:solidFill>
                    <a:srgbClr val="A50021"/>
                  </a:solidFill>
                </a:rPr>
                <a:t>Les résultats de l’étude</a:t>
              </a:r>
              <a:endParaRPr lang="fr-FR" sz="3300" b="1" dirty="0">
                <a:solidFill>
                  <a:srgbClr val="A50021"/>
                </a:solidFill>
              </a:endParaRPr>
            </a:p>
          </p:txBody>
        </p:sp>
        <p:sp>
          <p:nvSpPr>
            <p:cNvPr id="10" name="Rectangle 4"/>
            <p:cNvSpPr>
              <a:spLocks noChangeArrowheads="1"/>
            </p:cNvSpPr>
            <p:nvPr/>
          </p:nvSpPr>
          <p:spPr bwMode="auto">
            <a:xfrm>
              <a:off x="155" y="2801"/>
              <a:ext cx="817" cy="1264"/>
            </a:xfrm>
            <a:prstGeom prst="rect">
              <a:avLst/>
            </a:prstGeom>
            <a:noFill/>
            <a:ln w="9525">
              <a:noFill/>
              <a:miter lim="800000"/>
              <a:headEnd/>
              <a:tailEnd/>
            </a:ln>
          </p:spPr>
          <p:txBody>
            <a:bodyPr anchor="ctr"/>
            <a:lstStyle/>
            <a:p>
              <a:pPr algn="ctr"/>
              <a:r>
                <a:rPr lang="fr-FR" sz="8000" b="1" dirty="0">
                  <a:solidFill>
                    <a:srgbClr val="A50021"/>
                  </a:solidFill>
                  <a:cs typeface="Times New Roman" pitchFamily="18" charset="0"/>
                </a:rPr>
                <a:t>2</a:t>
              </a:r>
            </a:p>
          </p:txBody>
        </p:sp>
        <p:sp>
          <p:nvSpPr>
            <p:cNvPr id="12" name="Line 5"/>
            <p:cNvSpPr>
              <a:spLocks noChangeShapeType="1"/>
            </p:cNvSpPr>
            <p:nvPr/>
          </p:nvSpPr>
          <p:spPr bwMode="auto">
            <a:xfrm>
              <a:off x="1244" y="3158"/>
              <a:ext cx="0" cy="545"/>
            </a:xfrm>
            <a:prstGeom prst="line">
              <a:avLst/>
            </a:prstGeom>
            <a:noFill/>
            <a:ln w="114300">
              <a:solidFill>
                <a:srgbClr val="A50021"/>
              </a:solidFill>
              <a:round/>
              <a:headEnd/>
              <a:tailEnd/>
            </a:ln>
          </p:spPr>
          <p:txBody>
            <a:bodyPr/>
            <a:lstStyle/>
            <a:p>
              <a:endParaRPr lang="fr-FR" dirty="0">
                <a:solidFill>
                  <a:srgbClr val="A50021"/>
                </a:solidFill>
              </a:endParaRPr>
            </a:p>
          </p:txBody>
        </p:sp>
      </p:grpSp>
      <p:sp>
        <p:nvSpPr>
          <p:cNvPr id="13" name="Rectangle 12"/>
          <p:cNvSpPr/>
          <p:nvPr/>
        </p:nvSpPr>
        <p:spPr bwMode="auto">
          <a:xfrm>
            <a:off x="1494234" y="673332"/>
            <a:ext cx="7992889" cy="862074"/>
          </a:xfrm>
          <a:prstGeom prst="rect">
            <a:avLst/>
          </a:prstGeom>
          <a:solidFill>
            <a:schemeClr val="accent1"/>
          </a:solidFill>
          <a:ln w="9525" cap="flat" cmpd="sng" algn="ctr">
            <a:noFill/>
            <a:prstDash val="solid"/>
            <a:round/>
            <a:headEnd type="none" w="med" len="med"/>
            <a:tailEnd type="none" w="med" len="med"/>
          </a:ln>
          <a:effectLst/>
        </p:spPr>
        <p:txBody>
          <a:bodyPr vert="horz" wrap="square" lIns="83840" tIns="41921" rIns="83840" bIns="41921" numCol="1" rtlCol="0" anchor="t" anchorCtr="0" compatLnSpc="1">
            <a:prstTxWarp prst="textNoShape">
              <a:avLst/>
            </a:prstTxWarp>
          </a:bodyPr>
          <a:lstStyle/>
          <a:p>
            <a:pPr defTabSz="956308"/>
            <a:endParaRPr lang="fr-FR" dirty="0" smtClean="0"/>
          </a:p>
        </p:txBody>
      </p:sp>
      <p:sp>
        <p:nvSpPr>
          <p:cNvPr id="11" name="Rectangle 10"/>
          <p:cNvSpPr/>
          <p:nvPr/>
        </p:nvSpPr>
        <p:spPr bwMode="auto">
          <a:xfrm>
            <a:off x="9127190" y="683965"/>
            <a:ext cx="400042" cy="783877"/>
          </a:xfrm>
          <a:prstGeom prst="rect">
            <a:avLst/>
          </a:prstGeom>
          <a:solidFill>
            <a:schemeClr val="accent1"/>
          </a:solidFill>
          <a:ln w="9525" cap="flat" cmpd="sng" algn="ctr">
            <a:noFill/>
            <a:prstDash val="solid"/>
            <a:round/>
            <a:headEnd type="none" w="med" len="med"/>
            <a:tailEnd type="none" w="med" len="med"/>
          </a:ln>
          <a:effectLst/>
        </p:spPr>
        <p:txBody>
          <a:bodyPr vert="horz" wrap="square" lIns="83840" tIns="41921" rIns="83840" bIns="41921" numCol="1" rtlCol="0" anchor="t" anchorCtr="0" compatLnSpc="1">
            <a:prstTxWarp prst="textNoShape">
              <a:avLst/>
            </a:prstTxWarp>
          </a:bodyPr>
          <a:lstStyle/>
          <a:p>
            <a:pPr defTabSz="956308"/>
            <a:endParaRPr lang="fr-FR" dirty="0" smtClean="0"/>
          </a:p>
        </p:txBody>
      </p:sp>
    </p:spTree>
    <p:extLst>
      <p:ext uri="{BB962C8B-B14F-4D97-AF65-F5344CB8AC3E}">
        <p14:creationId xmlns:p14="http://schemas.microsoft.com/office/powerpoint/2010/main" val="2527434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6</a:t>
            </a:fld>
            <a:endParaRPr lang="fr-FR" dirty="0"/>
          </a:p>
        </p:txBody>
      </p:sp>
      <p:grpSp>
        <p:nvGrpSpPr>
          <p:cNvPr id="8" name="Group 2"/>
          <p:cNvGrpSpPr>
            <a:grpSpLocks/>
          </p:cNvGrpSpPr>
          <p:nvPr/>
        </p:nvGrpSpPr>
        <p:grpSpPr bwMode="auto">
          <a:xfrm>
            <a:off x="1378719" y="4134649"/>
            <a:ext cx="7860762" cy="1823952"/>
            <a:chOff x="155" y="2795"/>
            <a:chExt cx="6221" cy="1270"/>
          </a:xfrm>
        </p:grpSpPr>
        <p:sp>
          <p:nvSpPr>
            <p:cNvPr id="9" name="Rectangle 3"/>
            <p:cNvSpPr>
              <a:spLocks noChangeArrowheads="1"/>
            </p:cNvSpPr>
            <p:nvPr/>
          </p:nvSpPr>
          <p:spPr bwMode="auto">
            <a:xfrm>
              <a:off x="1516" y="2795"/>
              <a:ext cx="4860" cy="1264"/>
            </a:xfrm>
            <a:prstGeom prst="rect">
              <a:avLst/>
            </a:prstGeom>
            <a:noFill/>
            <a:ln w="9525">
              <a:noFill/>
              <a:miter lim="800000"/>
              <a:headEnd/>
              <a:tailEnd/>
            </a:ln>
          </p:spPr>
          <p:txBody>
            <a:bodyPr anchor="ctr"/>
            <a:lstStyle/>
            <a:p>
              <a:r>
                <a:rPr lang="fr-FR" sz="3300" b="1" dirty="0" smtClean="0">
                  <a:solidFill>
                    <a:srgbClr val="A50021"/>
                  </a:solidFill>
                </a:rPr>
                <a:t>L’intention d’aller voter</a:t>
              </a:r>
              <a:endParaRPr lang="fr-FR" sz="3300" b="1" dirty="0">
                <a:solidFill>
                  <a:srgbClr val="A50021"/>
                </a:solidFill>
              </a:endParaRPr>
            </a:p>
          </p:txBody>
        </p:sp>
        <p:sp>
          <p:nvSpPr>
            <p:cNvPr id="10" name="Rectangle 4"/>
            <p:cNvSpPr>
              <a:spLocks noChangeArrowheads="1"/>
            </p:cNvSpPr>
            <p:nvPr/>
          </p:nvSpPr>
          <p:spPr bwMode="auto">
            <a:xfrm>
              <a:off x="155" y="2801"/>
              <a:ext cx="817" cy="1264"/>
            </a:xfrm>
            <a:prstGeom prst="rect">
              <a:avLst/>
            </a:prstGeom>
            <a:noFill/>
            <a:ln w="9525">
              <a:noFill/>
              <a:miter lim="800000"/>
              <a:headEnd/>
              <a:tailEnd/>
            </a:ln>
          </p:spPr>
          <p:txBody>
            <a:bodyPr anchor="ctr"/>
            <a:lstStyle/>
            <a:p>
              <a:pPr algn="ctr"/>
              <a:r>
                <a:rPr lang="fr-FR" sz="8000" b="1" dirty="0" smtClean="0">
                  <a:solidFill>
                    <a:srgbClr val="A50021"/>
                  </a:solidFill>
                  <a:cs typeface="Times New Roman" pitchFamily="18" charset="0"/>
                </a:rPr>
                <a:t>A</a:t>
              </a:r>
              <a:endParaRPr lang="fr-FR" sz="8000" b="1" dirty="0">
                <a:solidFill>
                  <a:srgbClr val="A50021"/>
                </a:solidFill>
                <a:cs typeface="Times New Roman" pitchFamily="18" charset="0"/>
              </a:endParaRPr>
            </a:p>
          </p:txBody>
        </p:sp>
        <p:sp>
          <p:nvSpPr>
            <p:cNvPr id="12" name="Line 5"/>
            <p:cNvSpPr>
              <a:spLocks noChangeShapeType="1"/>
            </p:cNvSpPr>
            <p:nvPr/>
          </p:nvSpPr>
          <p:spPr bwMode="auto">
            <a:xfrm>
              <a:off x="1244" y="3158"/>
              <a:ext cx="0" cy="545"/>
            </a:xfrm>
            <a:prstGeom prst="line">
              <a:avLst/>
            </a:prstGeom>
            <a:noFill/>
            <a:ln w="114300">
              <a:solidFill>
                <a:srgbClr val="A50021"/>
              </a:solidFill>
              <a:round/>
              <a:headEnd/>
              <a:tailEnd/>
            </a:ln>
          </p:spPr>
          <p:txBody>
            <a:bodyPr/>
            <a:lstStyle/>
            <a:p>
              <a:endParaRPr lang="fr-FR" dirty="0">
                <a:solidFill>
                  <a:srgbClr val="A50021"/>
                </a:solidFill>
              </a:endParaRPr>
            </a:p>
          </p:txBody>
        </p:sp>
      </p:grpSp>
      <p:sp>
        <p:nvSpPr>
          <p:cNvPr id="13" name="Rectangle 12"/>
          <p:cNvSpPr/>
          <p:nvPr/>
        </p:nvSpPr>
        <p:spPr bwMode="auto">
          <a:xfrm>
            <a:off x="1494234" y="673332"/>
            <a:ext cx="7992889" cy="862074"/>
          </a:xfrm>
          <a:prstGeom prst="rect">
            <a:avLst/>
          </a:prstGeom>
          <a:solidFill>
            <a:schemeClr val="accent1"/>
          </a:solidFill>
          <a:ln w="9525" cap="flat" cmpd="sng" algn="ctr">
            <a:noFill/>
            <a:prstDash val="solid"/>
            <a:round/>
            <a:headEnd type="none" w="med" len="med"/>
            <a:tailEnd type="none" w="med" len="med"/>
          </a:ln>
          <a:effectLst/>
        </p:spPr>
        <p:txBody>
          <a:bodyPr vert="horz" wrap="square" lIns="83840" tIns="41921" rIns="83840" bIns="41921" numCol="1" rtlCol="0" anchor="t" anchorCtr="0" compatLnSpc="1">
            <a:prstTxWarp prst="textNoShape">
              <a:avLst/>
            </a:prstTxWarp>
          </a:bodyPr>
          <a:lstStyle/>
          <a:p>
            <a:pPr defTabSz="956308"/>
            <a:endParaRPr lang="fr-FR" dirty="0" smtClean="0"/>
          </a:p>
        </p:txBody>
      </p:sp>
      <p:sp>
        <p:nvSpPr>
          <p:cNvPr id="11" name="Rectangle 10"/>
          <p:cNvSpPr/>
          <p:nvPr/>
        </p:nvSpPr>
        <p:spPr bwMode="auto">
          <a:xfrm>
            <a:off x="9127190" y="683965"/>
            <a:ext cx="400042" cy="783877"/>
          </a:xfrm>
          <a:prstGeom prst="rect">
            <a:avLst/>
          </a:prstGeom>
          <a:solidFill>
            <a:schemeClr val="accent1"/>
          </a:solidFill>
          <a:ln w="9525" cap="flat" cmpd="sng" algn="ctr">
            <a:noFill/>
            <a:prstDash val="solid"/>
            <a:round/>
            <a:headEnd type="none" w="med" len="med"/>
            <a:tailEnd type="none" w="med" len="med"/>
          </a:ln>
          <a:effectLst/>
        </p:spPr>
        <p:txBody>
          <a:bodyPr vert="horz" wrap="square" lIns="83840" tIns="41921" rIns="83840" bIns="41921" numCol="1" rtlCol="0" anchor="t" anchorCtr="0" compatLnSpc="1">
            <a:prstTxWarp prst="textNoShape">
              <a:avLst/>
            </a:prstTxWarp>
          </a:bodyPr>
          <a:lstStyle/>
          <a:p>
            <a:pPr defTabSz="956308"/>
            <a:endParaRPr lang="fr-FR" dirty="0" smtClean="0"/>
          </a:p>
        </p:txBody>
      </p:sp>
    </p:spTree>
    <p:extLst>
      <p:ext uri="{BB962C8B-B14F-4D97-AF65-F5344CB8AC3E}">
        <p14:creationId xmlns:p14="http://schemas.microsoft.com/office/powerpoint/2010/main" val="4066224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7</a:t>
            </a:fld>
            <a:endParaRPr lang="fr-FR" dirty="0"/>
          </a:p>
        </p:txBody>
      </p:sp>
      <p:sp>
        <p:nvSpPr>
          <p:cNvPr id="7" name="Titre 6"/>
          <p:cNvSpPr>
            <a:spLocks noGrp="1"/>
          </p:cNvSpPr>
          <p:nvPr>
            <p:ph type="title"/>
          </p:nvPr>
        </p:nvSpPr>
        <p:spPr/>
        <p:txBody>
          <a:bodyPr anchor="ctr"/>
          <a:lstStyle/>
          <a:p>
            <a:r>
              <a:rPr lang="fr-FR" dirty="0" smtClean="0"/>
              <a:t>L’intention d’aller voter</a:t>
            </a:r>
            <a:endParaRPr lang="fr-FR" dirty="0"/>
          </a:p>
        </p:txBody>
      </p:sp>
      <p:sp>
        <p:nvSpPr>
          <p:cNvPr id="10"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a:latin typeface="Corbel" pitchFamily="34" charset="0"/>
                <a:cs typeface="Times New Roman" pitchFamily="18" charset="0"/>
              </a:rPr>
              <a:t>QUESTION</a:t>
            </a:r>
            <a:r>
              <a:rPr lang="fr-FR" sz="1050" b="1" dirty="0">
                <a:latin typeface="Corbel" pitchFamily="34" charset="0"/>
                <a:cs typeface="Times New Roman" pitchFamily="18" charset="0"/>
              </a:rPr>
              <a:t> :	</a:t>
            </a:r>
            <a:r>
              <a:rPr lang="fr-FR" sz="1050" b="1" dirty="0" smtClean="0">
                <a:latin typeface="Corbel" pitchFamily="34" charset="0"/>
              </a:rPr>
              <a:t>Vous personnellement, envisagez-vous d’aller voter à l’élection présidentielle qui aura lieu en avril et mai 2012 ?</a:t>
            </a:r>
          </a:p>
          <a:p>
            <a:pPr marL="828217" indent="-828217" algn="just"/>
            <a:r>
              <a:rPr lang="fr-FR" sz="1050" b="1" dirty="0">
                <a:latin typeface="Corbel" pitchFamily="34" charset="0"/>
              </a:rPr>
              <a:t>	</a:t>
            </a:r>
            <a:r>
              <a:rPr lang="fr-FR" sz="1050" b="1" dirty="0" smtClean="0">
                <a:latin typeface="Corbel" pitchFamily="34" charset="0"/>
              </a:rPr>
              <a:t>Et diriez-vous que… ?</a:t>
            </a:r>
            <a:endParaRPr lang="fr-FR" sz="1050" b="1" dirty="0">
              <a:latin typeface="Corbel" pitchFamily="34" charset="0"/>
            </a:endParaRPr>
          </a:p>
        </p:txBody>
      </p:sp>
      <p:sp>
        <p:nvSpPr>
          <p:cNvPr id="3" name="Rectangle 2"/>
          <p:cNvSpPr/>
          <p:nvPr/>
        </p:nvSpPr>
        <p:spPr bwMode="auto">
          <a:xfrm>
            <a:off x="1278211" y="1692077"/>
            <a:ext cx="45719" cy="468052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fr-FR" sz="2100" b="0" i="0" u="none" strike="noStrike" cap="none" normalizeH="0" baseline="0" smtClean="0">
              <a:ln>
                <a:noFill/>
              </a:ln>
              <a:solidFill>
                <a:schemeClr val="tx1"/>
              </a:solidFill>
              <a:effectLst/>
              <a:latin typeface="Georgia" pitchFamily="18" charset="0"/>
            </a:endParaRPr>
          </a:p>
        </p:txBody>
      </p:sp>
      <p:graphicFrame>
        <p:nvGraphicFramePr>
          <p:cNvPr id="8" name="Objet 2"/>
          <p:cNvGraphicFramePr>
            <a:graphicFrameLocks noChangeAspect="1"/>
          </p:cNvGraphicFramePr>
          <p:nvPr>
            <p:extLst>
              <p:ext uri="{D42A27DB-BD31-4B8C-83A1-F6EECF244321}">
                <p14:modId xmlns:p14="http://schemas.microsoft.com/office/powerpoint/2010/main" val="2766108098"/>
              </p:ext>
            </p:extLst>
          </p:nvPr>
        </p:nvGraphicFramePr>
        <p:xfrm>
          <a:off x="414115" y="2340149"/>
          <a:ext cx="9108536" cy="4032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39520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8</a:t>
            </a:fld>
            <a:endParaRPr lang="fr-FR" dirty="0"/>
          </a:p>
        </p:txBody>
      </p:sp>
      <p:grpSp>
        <p:nvGrpSpPr>
          <p:cNvPr id="8" name="Group 2"/>
          <p:cNvGrpSpPr>
            <a:grpSpLocks/>
          </p:cNvGrpSpPr>
          <p:nvPr/>
        </p:nvGrpSpPr>
        <p:grpSpPr bwMode="auto">
          <a:xfrm>
            <a:off x="1378719" y="4134649"/>
            <a:ext cx="7860762" cy="1823952"/>
            <a:chOff x="155" y="2795"/>
            <a:chExt cx="6221" cy="1270"/>
          </a:xfrm>
        </p:grpSpPr>
        <p:sp>
          <p:nvSpPr>
            <p:cNvPr id="9" name="Rectangle 3"/>
            <p:cNvSpPr>
              <a:spLocks noChangeArrowheads="1"/>
            </p:cNvSpPr>
            <p:nvPr/>
          </p:nvSpPr>
          <p:spPr bwMode="auto">
            <a:xfrm>
              <a:off x="1516" y="2795"/>
              <a:ext cx="4860" cy="1264"/>
            </a:xfrm>
            <a:prstGeom prst="rect">
              <a:avLst/>
            </a:prstGeom>
            <a:noFill/>
            <a:ln w="9525">
              <a:noFill/>
              <a:miter lim="800000"/>
              <a:headEnd/>
              <a:tailEnd/>
            </a:ln>
          </p:spPr>
          <p:txBody>
            <a:bodyPr anchor="ctr"/>
            <a:lstStyle/>
            <a:p>
              <a:r>
                <a:rPr lang="fr-FR" sz="3300" b="1" dirty="0" smtClean="0">
                  <a:solidFill>
                    <a:srgbClr val="A50021"/>
                  </a:solidFill>
                </a:rPr>
                <a:t>L’intention de vote au premier tour</a:t>
              </a:r>
              <a:endParaRPr lang="fr-FR" sz="3300" b="1" dirty="0">
                <a:solidFill>
                  <a:srgbClr val="A50021"/>
                </a:solidFill>
              </a:endParaRPr>
            </a:p>
          </p:txBody>
        </p:sp>
        <p:sp>
          <p:nvSpPr>
            <p:cNvPr id="10" name="Rectangle 4"/>
            <p:cNvSpPr>
              <a:spLocks noChangeArrowheads="1"/>
            </p:cNvSpPr>
            <p:nvPr/>
          </p:nvSpPr>
          <p:spPr bwMode="auto">
            <a:xfrm>
              <a:off x="155" y="2801"/>
              <a:ext cx="817" cy="1264"/>
            </a:xfrm>
            <a:prstGeom prst="rect">
              <a:avLst/>
            </a:prstGeom>
            <a:noFill/>
            <a:ln w="9525">
              <a:noFill/>
              <a:miter lim="800000"/>
              <a:headEnd/>
              <a:tailEnd/>
            </a:ln>
          </p:spPr>
          <p:txBody>
            <a:bodyPr anchor="ctr"/>
            <a:lstStyle/>
            <a:p>
              <a:pPr algn="ctr"/>
              <a:r>
                <a:rPr lang="fr-FR" sz="8000" b="1" dirty="0" smtClean="0">
                  <a:solidFill>
                    <a:srgbClr val="A50021"/>
                  </a:solidFill>
                  <a:cs typeface="Times New Roman" pitchFamily="18" charset="0"/>
                </a:rPr>
                <a:t>B</a:t>
              </a:r>
              <a:endParaRPr lang="fr-FR" sz="8000" b="1" dirty="0">
                <a:solidFill>
                  <a:srgbClr val="A50021"/>
                </a:solidFill>
                <a:cs typeface="Times New Roman" pitchFamily="18" charset="0"/>
              </a:endParaRPr>
            </a:p>
          </p:txBody>
        </p:sp>
        <p:sp>
          <p:nvSpPr>
            <p:cNvPr id="12" name="Line 5"/>
            <p:cNvSpPr>
              <a:spLocks noChangeShapeType="1"/>
            </p:cNvSpPr>
            <p:nvPr/>
          </p:nvSpPr>
          <p:spPr bwMode="auto">
            <a:xfrm>
              <a:off x="1244" y="3158"/>
              <a:ext cx="0" cy="545"/>
            </a:xfrm>
            <a:prstGeom prst="line">
              <a:avLst/>
            </a:prstGeom>
            <a:noFill/>
            <a:ln w="114300">
              <a:solidFill>
                <a:srgbClr val="A50021"/>
              </a:solidFill>
              <a:round/>
              <a:headEnd/>
              <a:tailEnd/>
            </a:ln>
          </p:spPr>
          <p:txBody>
            <a:bodyPr/>
            <a:lstStyle/>
            <a:p>
              <a:endParaRPr lang="fr-FR" dirty="0">
                <a:solidFill>
                  <a:srgbClr val="A50021"/>
                </a:solidFill>
              </a:endParaRPr>
            </a:p>
          </p:txBody>
        </p:sp>
      </p:grpSp>
      <p:sp>
        <p:nvSpPr>
          <p:cNvPr id="13" name="Rectangle 12"/>
          <p:cNvSpPr/>
          <p:nvPr/>
        </p:nvSpPr>
        <p:spPr bwMode="auto">
          <a:xfrm>
            <a:off x="1494234" y="673332"/>
            <a:ext cx="7992889" cy="862074"/>
          </a:xfrm>
          <a:prstGeom prst="rect">
            <a:avLst/>
          </a:prstGeom>
          <a:solidFill>
            <a:schemeClr val="accent1"/>
          </a:solidFill>
          <a:ln w="9525" cap="flat" cmpd="sng" algn="ctr">
            <a:noFill/>
            <a:prstDash val="solid"/>
            <a:round/>
            <a:headEnd type="none" w="med" len="med"/>
            <a:tailEnd type="none" w="med" len="med"/>
          </a:ln>
          <a:effectLst/>
        </p:spPr>
        <p:txBody>
          <a:bodyPr vert="horz" wrap="square" lIns="83840" tIns="41921" rIns="83840" bIns="41921" numCol="1" rtlCol="0" anchor="t" anchorCtr="0" compatLnSpc="1">
            <a:prstTxWarp prst="textNoShape">
              <a:avLst/>
            </a:prstTxWarp>
          </a:bodyPr>
          <a:lstStyle/>
          <a:p>
            <a:pPr defTabSz="956308"/>
            <a:endParaRPr lang="fr-FR" dirty="0" smtClean="0"/>
          </a:p>
        </p:txBody>
      </p:sp>
      <p:sp>
        <p:nvSpPr>
          <p:cNvPr id="11" name="Rectangle 10"/>
          <p:cNvSpPr/>
          <p:nvPr/>
        </p:nvSpPr>
        <p:spPr bwMode="auto">
          <a:xfrm>
            <a:off x="9127190" y="683965"/>
            <a:ext cx="400042" cy="783877"/>
          </a:xfrm>
          <a:prstGeom prst="rect">
            <a:avLst/>
          </a:prstGeom>
          <a:solidFill>
            <a:schemeClr val="accent1"/>
          </a:solidFill>
          <a:ln w="9525" cap="flat" cmpd="sng" algn="ctr">
            <a:noFill/>
            <a:prstDash val="solid"/>
            <a:round/>
            <a:headEnd type="none" w="med" len="med"/>
            <a:tailEnd type="none" w="med" len="med"/>
          </a:ln>
          <a:effectLst/>
        </p:spPr>
        <p:txBody>
          <a:bodyPr vert="horz" wrap="square" lIns="83840" tIns="41921" rIns="83840" bIns="41921" numCol="1" rtlCol="0" anchor="t" anchorCtr="0" compatLnSpc="1">
            <a:prstTxWarp prst="textNoShape">
              <a:avLst/>
            </a:prstTxWarp>
          </a:bodyPr>
          <a:lstStyle/>
          <a:p>
            <a:pPr defTabSz="956308"/>
            <a:endParaRPr lang="fr-FR" dirty="0" smtClean="0"/>
          </a:p>
        </p:txBody>
      </p:sp>
    </p:spTree>
    <p:extLst>
      <p:ext uri="{BB962C8B-B14F-4D97-AF65-F5344CB8AC3E}">
        <p14:creationId xmlns:p14="http://schemas.microsoft.com/office/powerpoint/2010/main" val="3058405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0"/>
          </p:nvPr>
        </p:nvSpPr>
        <p:spPr/>
        <p:txBody>
          <a:bodyPr/>
          <a:lstStyle/>
          <a:p>
            <a:r>
              <a:rPr lang="fr-FR" dirty="0"/>
              <a:t>Page </a:t>
            </a:r>
            <a:fld id="{CAEED624-7C57-4524-AB8C-C65FB8277E88}" type="slidenum">
              <a:rPr lang="fr-FR"/>
              <a:pPr/>
              <a:t>9</a:t>
            </a:fld>
            <a:endParaRPr lang="fr-FR" dirty="0"/>
          </a:p>
        </p:txBody>
      </p:sp>
      <p:sp>
        <p:nvSpPr>
          <p:cNvPr id="11" name="Text Box 10"/>
          <p:cNvSpPr txBox="1">
            <a:spLocks noChangeArrowheads="1"/>
          </p:cNvSpPr>
          <p:nvPr/>
        </p:nvSpPr>
        <p:spPr bwMode="auto">
          <a:xfrm>
            <a:off x="1378719" y="1486565"/>
            <a:ext cx="8143932" cy="656430"/>
          </a:xfrm>
          <a:prstGeom prst="rect">
            <a:avLst/>
          </a:prstGeom>
          <a:noFill/>
          <a:ln w="9525" algn="ctr">
            <a:noFill/>
            <a:miter lim="800000"/>
            <a:headEnd/>
            <a:tailEnd/>
          </a:ln>
        </p:spPr>
        <p:txBody>
          <a:bodyPr wrap="square" lIns="83831" tIns="165021" rIns="330041" bIns="165021" anchor="t">
            <a:spAutoFit/>
          </a:bodyPr>
          <a:lstStyle/>
          <a:p>
            <a:pPr marL="828217" indent="-828217" algn="just"/>
            <a:r>
              <a:rPr lang="fr-FR" sz="1050" b="1" u="sng" dirty="0" smtClean="0">
                <a:latin typeface="Corbel" pitchFamily="34" charset="0"/>
                <a:cs typeface="Times New Roman" pitchFamily="18" charset="0"/>
              </a:rPr>
              <a:t>QUESTION</a:t>
            </a:r>
            <a:r>
              <a:rPr lang="fr-FR" sz="1050" b="1" dirty="0" smtClean="0">
                <a:latin typeface="Corbel" pitchFamily="34" charset="0"/>
                <a:cs typeface="Times New Roman" pitchFamily="18" charset="0"/>
              </a:rPr>
              <a:t> </a:t>
            </a:r>
            <a:r>
              <a:rPr lang="fr-FR" sz="1050" b="1" dirty="0">
                <a:latin typeface="Corbel" pitchFamily="34" charset="0"/>
                <a:cs typeface="Times New Roman" pitchFamily="18" charset="0"/>
              </a:rPr>
              <a:t>:	</a:t>
            </a:r>
            <a:r>
              <a:rPr lang="fr-FR" sz="1050" b="1" dirty="0" smtClean="0">
                <a:latin typeface="Corbel" pitchFamily="34" charset="0"/>
              </a:rPr>
              <a:t>Si dimanche prochain devait se dérouler le premier tour de l’élection présidentielle pour lequel des candidats suivants y aurait-il le plus de chances que vous votiez ? (ensemble des inscrits, suffrages exprimés)</a:t>
            </a:r>
            <a:endParaRPr lang="fr-FR" sz="1050" b="1" dirty="0">
              <a:latin typeface="Corbel" pitchFamily="34" charset="0"/>
            </a:endParaRPr>
          </a:p>
        </p:txBody>
      </p:sp>
      <p:sp>
        <p:nvSpPr>
          <p:cNvPr id="7" name="Titre 6"/>
          <p:cNvSpPr>
            <a:spLocks noGrp="1"/>
          </p:cNvSpPr>
          <p:nvPr>
            <p:ph type="title"/>
          </p:nvPr>
        </p:nvSpPr>
        <p:spPr/>
        <p:txBody>
          <a:bodyPr anchor="ctr"/>
          <a:lstStyle/>
          <a:p>
            <a:r>
              <a:rPr lang="fr-FR" dirty="0" smtClean="0"/>
              <a:t>L’intention de vote des catholiques </a:t>
            </a:r>
            <a:r>
              <a:rPr lang="fr-FR" dirty="0" smtClean="0"/>
              <a:t>pratiquants au </a:t>
            </a:r>
            <a:r>
              <a:rPr lang="fr-FR" dirty="0" smtClean="0"/>
              <a:t>premier tour</a:t>
            </a:r>
            <a:endParaRPr lang="fr-FR" dirty="0"/>
          </a:p>
        </p:txBody>
      </p:sp>
      <p:graphicFrame>
        <p:nvGraphicFramePr>
          <p:cNvPr id="8" name="Objet 2"/>
          <p:cNvGraphicFramePr>
            <a:graphicFrameLocks noChangeAspect="1"/>
          </p:cNvGraphicFramePr>
          <p:nvPr>
            <p:extLst>
              <p:ext uri="{D42A27DB-BD31-4B8C-83A1-F6EECF244321}">
                <p14:modId xmlns:p14="http://schemas.microsoft.com/office/powerpoint/2010/main" val="553497085"/>
              </p:ext>
            </p:extLst>
          </p:nvPr>
        </p:nvGraphicFramePr>
        <p:xfrm>
          <a:off x="558131" y="2218300"/>
          <a:ext cx="9112272" cy="4392489"/>
        </p:xfrm>
        <a:graphic>
          <a:graphicData uri="http://schemas.openxmlformats.org/drawingml/2006/chart">
            <c:chart xmlns:c="http://schemas.openxmlformats.org/drawingml/2006/chart" xmlns:r="http://schemas.openxmlformats.org/officeDocument/2006/relationships" r:id="rId2"/>
          </a:graphicData>
        </a:graphic>
      </p:graphicFrame>
      <p:sp>
        <p:nvSpPr>
          <p:cNvPr id="12" name="ZoneTexte 11"/>
          <p:cNvSpPr txBox="1"/>
          <p:nvPr/>
        </p:nvSpPr>
        <p:spPr>
          <a:xfrm>
            <a:off x="7708624" y="6303012"/>
            <a:ext cx="1710259" cy="307777"/>
          </a:xfrm>
          <a:prstGeom prst="rect">
            <a:avLst/>
          </a:prstGeom>
          <a:noFill/>
        </p:spPr>
        <p:txBody>
          <a:bodyPr wrap="square" rtlCol="0">
            <a:spAutoFit/>
          </a:bodyPr>
          <a:lstStyle/>
          <a:p>
            <a:r>
              <a:rPr lang="fr-FR" sz="1400" dirty="0" smtClean="0">
                <a:solidFill>
                  <a:schemeClr val="bg1">
                    <a:lumMod val="50000"/>
                  </a:schemeClr>
                </a:solidFill>
                <a:latin typeface="+mn-lt"/>
              </a:rPr>
              <a:t>* </a:t>
            </a:r>
            <a:r>
              <a:rPr lang="fr-FR" sz="1000" dirty="0" smtClean="0">
                <a:solidFill>
                  <a:schemeClr val="bg1">
                    <a:lumMod val="50000"/>
                  </a:schemeClr>
                </a:solidFill>
                <a:latin typeface="+mn-lt"/>
              </a:rPr>
              <a:t>Score inférieur à 0,5%</a:t>
            </a:r>
            <a:endParaRPr lang="fr-FR" sz="1400" dirty="0">
              <a:solidFill>
                <a:schemeClr val="bg1">
                  <a:lumMod val="50000"/>
                </a:schemeClr>
              </a:solidFill>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fop_identite_visuelle_2010_v3">
  <a:themeElements>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fr-FR" sz="21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fr-FR" sz="21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hème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hème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hème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hème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hème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hème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hème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hème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hème Office 13">
        <a:dk1>
          <a:srgbClr val="000000"/>
        </a:dk1>
        <a:lt1>
          <a:srgbClr val="FFFFFF"/>
        </a:lt1>
        <a:dk2>
          <a:srgbClr val="331933"/>
        </a:dk2>
        <a:lt2>
          <a:srgbClr val="969696"/>
        </a:lt2>
        <a:accent1>
          <a:srgbClr val="E3DDC6"/>
        </a:accent1>
        <a:accent2>
          <a:srgbClr val="AB9B8F"/>
        </a:accent2>
        <a:accent3>
          <a:srgbClr val="FFFFFF"/>
        </a:accent3>
        <a:accent4>
          <a:srgbClr val="000000"/>
        </a:accent4>
        <a:accent5>
          <a:srgbClr val="EFEBDF"/>
        </a:accent5>
        <a:accent6>
          <a:srgbClr val="9B8C81"/>
        </a:accent6>
        <a:hlink>
          <a:srgbClr val="B80000"/>
        </a:hlink>
        <a:folHlink>
          <a:srgbClr val="726256"/>
        </a:folHlink>
      </a:clrScheme>
      <a:clrMap bg1="lt1" tx1="dk1" bg2="lt2" tx2="dk2" accent1="accent1" accent2="accent2" accent3="accent3" accent4="accent4" accent5="accent5" accent6="accent6" hlink="hlink" folHlink="folHlink"/>
    </a:extraClrScheme>
    <a:extraClrScheme>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fop_identite_visuelle_2010_v3">
  <a:themeElements>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fr-FR" sz="21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fr-FR" sz="21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hème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hème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hème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hème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hème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hème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hème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hème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hème Office 13">
        <a:dk1>
          <a:srgbClr val="000000"/>
        </a:dk1>
        <a:lt1>
          <a:srgbClr val="FFFFFF"/>
        </a:lt1>
        <a:dk2>
          <a:srgbClr val="331933"/>
        </a:dk2>
        <a:lt2>
          <a:srgbClr val="969696"/>
        </a:lt2>
        <a:accent1>
          <a:srgbClr val="E3DDC6"/>
        </a:accent1>
        <a:accent2>
          <a:srgbClr val="AB9B8F"/>
        </a:accent2>
        <a:accent3>
          <a:srgbClr val="FFFFFF"/>
        </a:accent3>
        <a:accent4>
          <a:srgbClr val="000000"/>
        </a:accent4>
        <a:accent5>
          <a:srgbClr val="EFEBDF"/>
        </a:accent5>
        <a:accent6>
          <a:srgbClr val="9B8C81"/>
        </a:accent6>
        <a:hlink>
          <a:srgbClr val="B80000"/>
        </a:hlink>
        <a:folHlink>
          <a:srgbClr val="726256"/>
        </a:folHlink>
      </a:clrScheme>
      <a:clrMap bg1="lt1" tx1="dk1" bg2="lt2" tx2="dk2" accent1="accent1" accent2="accent2" accent3="accent3" accent4="accent4" accent5="accent5" accent6="accent6" hlink="hlink" folHlink="folHlink"/>
    </a:extraClrScheme>
    <a:extraClrScheme>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Thème Office 14">
    <a:dk1>
      <a:srgbClr val="000000"/>
    </a:dk1>
    <a:lt1>
      <a:srgbClr val="FFFFFF"/>
    </a:lt1>
    <a:dk2>
      <a:srgbClr val="331933"/>
    </a:dk2>
    <a:lt2>
      <a:srgbClr val="969696"/>
    </a:lt2>
    <a:accent1>
      <a:srgbClr val="D7CFC5"/>
    </a:accent1>
    <a:accent2>
      <a:srgbClr val="AB9B8F"/>
    </a:accent2>
    <a:accent3>
      <a:srgbClr val="FFFFFF"/>
    </a:accent3>
    <a:accent4>
      <a:srgbClr val="000000"/>
    </a:accent4>
    <a:accent5>
      <a:srgbClr val="E8E4DF"/>
    </a:accent5>
    <a:accent6>
      <a:srgbClr val="9B8C81"/>
    </a:accent6>
    <a:hlink>
      <a:srgbClr val="B5121B"/>
    </a:hlink>
    <a:folHlink>
      <a:srgbClr val="585056"/>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Ifop_identite_visuelle_2010_v3</Template>
  <TotalTime>3859</TotalTime>
  <Words>686</Words>
  <Application>Microsoft Office PowerPoint</Application>
  <PresentationFormat>Personnalisé</PresentationFormat>
  <Paragraphs>144</Paragraphs>
  <Slides>23</Slides>
  <Notes>2</Notes>
  <HiddenSlides>0</HiddenSlides>
  <MMClips>0</MMClips>
  <ScaleCrop>false</ScaleCrop>
  <HeadingPairs>
    <vt:vector size="4" baseType="variant">
      <vt:variant>
        <vt:lpstr>Thème</vt:lpstr>
      </vt:variant>
      <vt:variant>
        <vt:i4>2</vt:i4>
      </vt:variant>
      <vt:variant>
        <vt:lpstr>Titres des diapositives</vt:lpstr>
      </vt:variant>
      <vt:variant>
        <vt:i4>23</vt:i4>
      </vt:variant>
    </vt:vector>
  </HeadingPairs>
  <TitlesOfParts>
    <vt:vector size="25" baseType="lpstr">
      <vt:lpstr>Ifop_identite_visuelle_2010_v3</vt:lpstr>
      <vt:lpstr>1_Ifop_identite_visuelle_2010_v3</vt:lpstr>
      <vt:lpstr>Les intentions de vote des catholiques pour l’élection présidentielle de 2012</vt:lpstr>
      <vt:lpstr>Sommaire</vt:lpstr>
      <vt:lpstr>Présentation PowerPoint</vt:lpstr>
      <vt:lpstr>La méthodologie</vt:lpstr>
      <vt:lpstr>Présentation PowerPoint</vt:lpstr>
      <vt:lpstr>Présentation PowerPoint</vt:lpstr>
      <vt:lpstr>L’intention d’aller voter</vt:lpstr>
      <vt:lpstr>Présentation PowerPoint</vt:lpstr>
      <vt:lpstr>L’intention de vote des catholiques pratiquants au premier tour</vt:lpstr>
      <vt:lpstr>L’intention de vote des catholiques pratiquants et de l’ensemble des Français au premier tour</vt:lpstr>
      <vt:lpstr>L’intention de vote au premier tour par niveau de pratique de la religion</vt:lpstr>
      <vt:lpstr>L’évolution de l’intention de vote des catholiques pratiquants au premier tour entre 2007 et 2012</vt:lpstr>
      <vt:lpstr>L’évolution de l’intention de vote en faveur de Jean-Luc Mélenchon au premier tour selon la pratique religieuse</vt:lpstr>
      <vt:lpstr>L’évolution de l’intention de vote en faveur de François Hollande au premier tour selon la pratique religieuse</vt:lpstr>
      <vt:lpstr>L’évolution de l’intention de vote en faveur d’Eva Joly au premier tour selon la pratique religieuse</vt:lpstr>
      <vt:lpstr>L’évolution de l’intention de vote en faveur de François Bayrou au premier tour selon la pratique religieuse</vt:lpstr>
      <vt:lpstr>L’évolution de l’intention de vote en faveur de Nicolas Sarkozy au premier tour selon la pratique religieuse</vt:lpstr>
      <vt:lpstr>L’évolution de l’intention de vote en faveur de Marine Le Pen au premier tour selon la pratique religieuse</vt:lpstr>
      <vt:lpstr>Présentation PowerPoint</vt:lpstr>
      <vt:lpstr>L’intention de vote au second tour</vt:lpstr>
      <vt:lpstr>L’évolution de l’intention de vote en faveur de François Hollande au second tour selon la pratique religieuse</vt:lpstr>
      <vt:lpstr>L’évolution de l’intention de vote en faveur de Nicolas Sarkozy au second tour selon la pratique religieuse</vt:lpstr>
      <vt:lpstr>Vos contacts au département Opinion et stratégies d’entreprise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dc:title>
  <dc:creator>s_tarley</dc:creator>
  <cp:lastModifiedBy>Esteban Pratviel</cp:lastModifiedBy>
  <cp:revision>512</cp:revision>
  <cp:lastPrinted>2012-01-24T14:00:38Z</cp:lastPrinted>
  <dcterms:created xsi:type="dcterms:W3CDTF">2010-09-27T09:19:32Z</dcterms:created>
  <dcterms:modified xsi:type="dcterms:W3CDTF">2012-01-24T15:55:42Z</dcterms:modified>
</cp:coreProperties>
</file>